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6858000" cx="9906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88">
          <p15:clr>
            <a:srgbClr val="A4A3A4"/>
          </p15:clr>
        </p15:guide>
        <p15:guide id="2" orient="horz" pos="164">
          <p15:clr>
            <a:srgbClr val="A4A3A4"/>
          </p15:clr>
        </p15:guide>
        <p15:guide id="3" orient="horz" pos="3906">
          <p15:clr>
            <a:srgbClr val="A4A3A4"/>
          </p15:clr>
        </p15:guide>
        <p15:guide id="4" orient="horz" pos="1162">
          <p15:clr>
            <a:srgbClr val="A4A3A4"/>
          </p15:clr>
        </p15:guide>
        <p15:guide id="5" orient="horz" pos="867">
          <p15:clr>
            <a:srgbClr val="A4A3A4"/>
          </p15:clr>
        </p15:guide>
        <p15:guide id="6" pos="217">
          <p15:clr>
            <a:srgbClr val="A4A3A4"/>
          </p15:clr>
        </p15:guide>
        <p15:guide id="7" pos="6000">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103" roundtripDataSignature="AMtx7mjYwHkAYp2AyTQgpd31kPlDH11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6C5EC3-F5A9-4F4B-9098-69BD5FAD0A1B}">
  <a:tblStyle styleId="{7E6C5EC3-F5A9-4F4B-9098-69BD5FAD0A1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88" orient="horz"/>
        <p:guide pos="164" orient="horz"/>
        <p:guide pos="3906" orient="horz"/>
        <p:guide pos="1162" orient="horz"/>
        <p:guide pos="867" orient="horz"/>
        <p:guide pos="217"/>
        <p:guide pos="600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customschemas.google.com/relationships/presentationmetadata" Target="meta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169009" cy="48006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4144485" y="0"/>
            <a:ext cx="3169009" cy="48006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119597"/>
            <a:ext cx="3169009" cy="48006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tweepy.org/en/stable/api.html" TargetMode="External"/><Relationship Id="rId3" Type="http://schemas.openxmlformats.org/officeDocument/2006/relationships/hyperlink" Target="https://docs.tweepy.org/en/stable/client.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edu/python/regular-expression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 name="Google Shape;76;p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Trang trình bày này phải là trang trình bày để tham chiếu trong việc thiết kế quy trình nhập dữ liệu mô phỏng.</a:t>
            </a:r>
            <a:endParaRPr/>
          </a:p>
          <a:p>
            <a:pPr indent="0" lvl="0" marL="0" rtl="0" algn="l">
              <a:spcBef>
                <a:spcPts val="360"/>
              </a:spcBef>
              <a:spcAft>
                <a:spcPts val="0"/>
              </a:spcAft>
              <a:buNone/>
            </a:pPr>
            <a:r>
              <a:rPr b="0" lang="en-US">
                <a:latin typeface="Arial"/>
                <a:ea typeface="Arial"/>
                <a:cs typeface="Arial"/>
                <a:sym typeface="Arial"/>
              </a:rPr>
              <a:t>Học sinh nên cố gắng đưa vào tất cả các loại dữ liệu hoặc ít nhất 3 trong số 4 nguồn dữ liệu.</a:t>
            </a:r>
            <a:endParaRPr/>
          </a:p>
          <a:p>
            <a:pPr indent="0" lvl="0" marL="0" rtl="0" algn="l">
              <a:spcBef>
                <a:spcPts val="360"/>
              </a:spcBef>
              <a:spcAft>
                <a:spcPts val="0"/>
              </a:spcAft>
              <a:buNone/>
            </a:pPr>
            <a:r>
              <a:rPr b="0" lang="en-US">
                <a:latin typeface="Arial"/>
                <a:ea typeface="Arial"/>
                <a:cs typeface="Arial"/>
                <a:sym typeface="Arial"/>
              </a:rPr>
              <a:t>Truyền trực tuyến có lẽ KHÔNG nên là một tùy chọn và được bao gồm là 1 trong 3.</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0" lang="en-US">
                <a:latin typeface="Arial"/>
                <a:ea typeface="Arial"/>
                <a:cs typeface="Arial"/>
                <a:sym typeface="Arial"/>
              </a:rPr>
              <a:t>Trong các slide tiếp theo, chúng tôi sẽ giới thiệu các trường hợp sử dụng và phương pháp theo các loại dữ liệu ngoại trừ dữ liệu Bán cấu trúc.</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 summary of the types of data sources and their formats.</a:t>
            </a:r>
            <a:endParaRPr/>
          </a:p>
          <a:p>
            <a:pPr indent="0" lvl="0" marL="0" rtl="0" algn="l">
              <a:spcBef>
                <a:spcPts val="360"/>
              </a:spcBef>
              <a:spcAft>
                <a:spcPts val="0"/>
              </a:spcAft>
              <a:buNone/>
            </a:pPr>
            <a:r>
              <a:t/>
            </a:r>
            <a:endParaRPr/>
          </a:p>
        </p:txBody>
      </p:sp>
      <p:sp>
        <p:nvSpPr>
          <p:cNvPr id="209" name="Google Shape;209;p1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839"/>
              <a:buFont typeface="Arial"/>
              <a:buNone/>
            </a:pPr>
            <a:r>
              <a:rPr b="1" lang="en-US" sz="839">
                <a:latin typeface="Arial"/>
                <a:ea typeface="Arial"/>
                <a:cs typeface="Arial"/>
                <a:sym typeface="Arial"/>
              </a:rPr>
              <a:t>[Instructor Guide] </a:t>
            </a:r>
            <a:endParaRPr/>
          </a:p>
          <a:p>
            <a:pPr indent="0" lvl="0" marL="0" rtl="0" algn="l">
              <a:lnSpc>
                <a:spcPct val="80000"/>
              </a:lnSpc>
              <a:spcBef>
                <a:spcPts val="252"/>
              </a:spcBef>
              <a:spcAft>
                <a:spcPts val="0"/>
              </a:spcAft>
              <a:buNone/>
            </a:pPr>
            <a:r>
              <a:rPr b="0" lang="en-US" sz="839">
                <a:latin typeface="Arial"/>
                <a:ea typeface="Arial"/>
                <a:cs typeface="Arial"/>
                <a:sym typeface="Arial"/>
              </a:rPr>
              <a:t>Trong một vài slide tiếp theo, các nguồn dữ liệu ví dụ cho các định dạng khác nhau được trình bày.</a:t>
            </a:r>
            <a:endParaRPr/>
          </a:p>
          <a:p>
            <a:pPr indent="0" lvl="0" marL="0" rtl="0" algn="l">
              <a:lnSpc>
                <a:spcPct val="80000"/>
              </a:lnSpc>
              <a:spcBef>
                <a:spcPts val="252"/>
              </a:spcBef>
              <a:spcAft>
                <a:spcPts val="0"/>
              </a:spcAft>
              <a:buNone/>
            </a:pPr>
            <a:r>
              <a:rPr b="0" lang="en-US" sz="839">
                <a:latin typeface="Arial"/>
                <a:ea typeface="Arial"/>
                <a:cs typeface="Arial"/>
                <a:sym typeface="Arial"/>
              </a:rPr>
              <a:t>Điều này là để giúp sinh viên bắt đầu và bắt đầu suy nghĩ về nguồn dữ liệu của riêng họ để sử dụng.</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1" lang="en-US" sz="839">
                <a:latin typeface="Arial"/>
                <a:ea typeface="Arial"/>
                <a:cs typeface="Arial"/>
                <a:sym typeface="Arial"/>
              </a:rPr>
              <a:t>EMPHASIS</a:t>
            </a:r>
            <a:r>
              <a:rPr b="0" lang="en-US" sz="839">
                <a:latin typeface="Arial"/>
                <a:ea typeface="Arial"/>
                <a:cs typeface="Arial"/>
                <a:sym typeface="Arial"/>
              </a:rPr>
              <a:t>:  Ví dụ chỉ là hướng dẫn và chỉ nên được thực hiện như vậy. Khuyến khích học sinh khám phá và tìm các nguồn dữ liệu khác ngoài những nguồn được trình bày dưới dạng ví dụ.</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0" lang="en-US" sz="839">
                <a:latin typeface="Arial"/>
                <a:ea typeface="Arial"/>
                <a:cs typeface="Arial"/>
                <a:sym typeface="Arial"/>
              </a:rPr>
              <a:t>Nếu sinh viên định mô phỏng các nguồn RDBMS bằng Sqoop để nhập dữ liệu, họ nên thử nghiệm với nhiều định dạng và nén khác nhau. </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1" lang="en-US" sz="839">
                <a:latin typeface="Arial"/>
                <a:ea typeface="Arial"/>
                <a:cs typeface="Arial"/>
                <a:sym typeface="Arial"/>
              </a:rPr>
              <a:t>[Key Message]</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Bước đầu tiên phổ biến nhất đối với các doanh nghiệp khi áp dụng Dữ liệu lớn và Hadoop là di chuyển bộ dữ liệu RDBMS hiện có sang Hadoop.</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Sqoop là công cụ được lựa chọn cho giai đoạn này v ì nó sử dụng Map Giảm làm công cụ cơ bản.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MR rất đáng tin cậy và kiên cường.</a:t>
            </a:r>
            <a:endParaRPr b="0"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40"/>
              <a:buFont typeface="Arial"/>
              <a:buNone/>
            </a:pPr>
            <a:r>
              <a:t/>
            </a:r>
            <a:endParaRPr b="0" sz="839">
              <a:solidFill>
                <a:schemeClr val="dk1"/>
              </a:solidFill>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Trường hợp sử dụng rất phổ biến là di chuyển dữ liệu của dữ liệu Kho dữ liệu doanh nghiệp (EDW) sang Hadoop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Hầu hết các EDW chỉ lưu giữ dữ liệu trong vài tháng</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Theo truyền thống, dữ liệu lịch sử hoặc bị loại bỏ hoặc được lưu giữ trong silo sâu và không thể truy cập được một cách hiệu quả</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Dữ liệu EDW là dữ liệu có cấu trúc với lược đồ tĩnh và không linh hoạt</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Sqoop là công cụ được lựa chọn để di chuyển RDBMS sang Hadoop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Thông thường, phải sắp xếp với Quản trị viên cơ sở dữ liệu của khách hàng để dành thời gian cho việc di chuyển</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Không có gì lạ khi các bảng lớn phải mất hàng giờ để di chuyển</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tham số Sqoop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định dạng dữ liệu như Parquet, Orc, Avro, Text và</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tùy chọn nén như Gzip, Snappy, Lzo</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Di chuyển dữ liệu RDBMS sang Hive</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Hãy thử sử dụng Hive Import trực tiếp để tạo bảng được quản lý</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Tạo các bảng Hive bên ngoài bằng cách xác định lược đồ và trỏ đến vị trí của dữ liệu được nhập thông qua Sqoop</a:t>
            </a:r>
            <a:endParaRPr b="0" sz="839">
              <a:solidFill>
                <a:schemeClr val="dk1"/>
              </a:solidFill>
              <a:latin typeface="Arial"/>
              <a:ea typeface="Arial"/>
              <a:cs typeface="Arial"/>
              <a:sym typeface="Arial"/>
            </a:endParaRPr>
          </a:p>
          <a:p>
            <a:pPr indent="0" lvl="0" marL="0" rtl="0" algn="l">
              <a:lnSpc>
                <a:spcPct val="80000"/>
              </a:lnSpc>
              <a:spcBef>
                <a:spcPts val="252"/>
              </a:spcBef>
              <a:spcAft>
                <a:spcPts val="0"/>
              </a:spcAft>
              <a:buNone/>
            </a:pPr>
            <a:r>
              <a:t/>
            </a:r>
            <a:endParaRPr sz="839"/>
          </a:p>
        </p:txBody>
      </p:sp>
      <p:sp>
        <p:nvSpPr>
          <p:cNvPr id="278" name="Google Shape;278;p1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môi trường phòng thí nghiệm của chúng tôi, chúng tôi có MySQL là RDBMS.</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chuyển đổi sang CSV vì đây là định dạng dễ sử dụng nhất để xuất sang MySQL.</a:t>
            </a:r>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bước để mô phỏng EDW của công ty là tải xuống dữ liệu, làm sạch dữ liệu nếu cần và chuyển đổi sang CSV.</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Sau đó, sử dụng tiểu ban Sqoops Export để nhập dữ liệu CSV vào RDBMS.</a:t>
            </a:r>
            <a:endParaRPr b="0" sz="1200">
              <a:solidFill>
                <a:schemeClr val="dk1"/>
              </a:solidFill>
              <a:latin typeface="Arial"/>
              <a:ea typeface="Arial"/>
              <a:cs typeface="Arial"/>
              <a:sym typeface="Arial"/>
            </a:endParaRPr>
          </a:p>
        </p:txBody>
      </p:sp>
      <p:sp>
        <p:nvSpPr>
          <p:cNvPr id="346" name="Google Shape;346;p1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Vì chúng tôi không có Doanh nghiệp hoặc Tổ chức thực tế có nguồn dữ liệu để di chuyển, nên chúng tôi sẽ mô phỏng điều này bằng cách tải xuống các nguồn dữ liệu sẵn có.</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Điểm mấu chốt là tải xuống dữ liệu có cấu trúc và có lược đồ vì nó sẽ đi vào RDBMS.</a:t>
            </a:r>
            <a:endParaRPr/>
          </a:p>
        </p:txBody>
      </p:sp>
      <p:sp>
        <p:nvSpPr>
          <p:cNvPr id="367" name="Google Shape;367;p1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Nếu có thể, sinh viên sẽ có thể truy cập tập dữ liệu lớn hơn nhiều với dữ liệu lịch sử nếu tài khoản học thuật được cung cấp cho họ.</a:t>
            </a:r>
            <a:endParaRPr/>
          </a:p>
          <a:p>
            <a:pPr indent="0" lvl="0" marL="0" rtl="0" algn="l">
              <a:spcBef>
                <a:spcPts val="360"/>
              </a:spcBef>
              <a:spcAft>
                <a:spcPts val="0"/>
              </a:spcAft>
              <a:buNone/>
            </a:pPr>
            <a:r>
              <a:rPr b="0" lang="en-US">
                <a:latin typeface="Arial"/>
                <a:ea typeface="Arial"/>
                <a:cs typeface="Arial"/>
                <a:sym typeface="Arial"/>
              </a:rPr>
              <a:t>Những người hướng dẫn sẽ có thể có được một tài khoản học thuật nếu họ làm việc với các trường Đại học được công nhận.</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Twitter là một nguồn rất tốt để mô phỏng cả nguồn dữ liệu phi cấu trúc cũng như nguồn dữ liệu phát trực tuyến.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Twitter cung cấp một API mà bất kỳ ai cũng có thể nhận được bằng một ứng dụng.</a:t>
            </a:r>
            <a:endParaRPr/>
          </a:p>
        </p:txBody>
      </p:sp>
      <p:sp>
        <p:nvSpPr>
          <p:cNvPr id="376" name="Google Shape;376;p1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dữ liệu quan trọng khác để làm việc trong Dữ liệu lớn là các nguồn dữ liệu phi cấu trúc như văn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RDBMS có thể làm việc với lượng lớn dữ liệu có cấu trúc, mặc dù chi phí cao.</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Tuy nhiên, RDBMS không bao giờ có thể hoạt động với dữ liệu phi cấu trúc.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trong những tính năng chính của nền tảng Dữ liệu lớn là nó có thể kết hợp dữ liệu có cấu trúc và phi cấu trúc trong phân tích.</a:t>
            </a:r>
            <a:endParaRPr b="0" sz="1200">
              <a:solidFill>
                <a:schemeClr val="dk1"/>
              </a:solidFill>
              <a:latin typeface="Arial"/>
              <a:ea typeface="Arial"/>
              <a:cs typeface="Arial"/>
              <a:sym typeface="Arial"/>
            </a:endParaRPr>
          </a:p>
        </p:txBody>
      </p:sp>
      <p:sp>
        <p:nvSpPr>
          <p:cNvPr id="386" name="Google Shape;386;p1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Việc thiết lập một tài khoản có thể mất một chút thời gian.</a:t>
            </a:r>
            <a:endParaRPr/>
          </a:p>
          <a:p>
            <a:pPr indent="0" lvl="0" marL="0" rtl="0" algn="l">
              <a:spcBef>
                <a:spcPts val="360"/>
              </a:spcBef>
              <a:spcAft>
                <a:spcPts val="0"/>
              </a:spcAft>
              <a:buNone/>
            </a:pPr>
            <a:r>
              <a:rPr b="0" lang="en-US">
                <a:latin typeface="Arial"/>
                <a:ea typeface="Arial"/>
                <a:cs typeface="Arial"/>
                <a:sym typeface="Arial"/>
              </a:rPr>
              <a:t>Khuyên sinh viên bắt đầu việc này càng sớm càng tốt.</a:t>
            </a:r>
            <a:endParaRPr/>
          </a:p>
          <a:p>
            <a:pPr indent="0" lvl="0" marL="0" rtl="0" algn="l">
              <a:spcBef>
                <a:spcPts val="360"/>
              </a:spcBef>
              <a:spcAft>
                <a:spcPts val="0"/>
              </a:spcAft>
              <a:buNone/>
            </a:pPr>
            <a:r>
              <a:rPr b="0" lang="en-US">
                <a:latin typeface="Arial"/>
                <a:ea typeface="Arial"/>
                <a:cs typeface="Arial"/>
                <a:sym typeface="Arial"/>
              </a:rPr>
              <a:t>Phương pháp tốt nhất là đăng ký tài khoản khi bắt đầu khóa học và trước khi dự án Capstone bắt đầu.</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Tạo một tài khoản nhà phát triển twitter như bước đầu tiên.</a:t>
            </a:r>
            <a:endParaRPr/>
          </a:p>
        </p:txBody>
      </p:sp>
      <p:sp>
        <p:nvSpPr>
          <p:cNvPr id="395" name="Google Shape;395;p1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hai phiên bản API Twitter. Một số công cụ và thư viện cũ hơn chỉ có thể hoạt động với phiên bản 1.1. Phiên bản 2.0 đang được phát hành xem trước (kể từ tháng 9 năm 2021) với một số chức năng bổ sung.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Đây không phải là những tính năng cần thiết cho học sinh nên các em nên lựa chọn phiên bản sao cho phù hợp với các công cụ hỗ trợ khác.</a:t>
            </a:r>
            <a:endParaRPr b="0" sz="1200">
              <a:solidFill>
                <a:schemeClr val="dk1"/>
              </a:solidFill>
              <a:latin typeface="Arial"/>
              <a:ea typeface="Arial"/>
              <a:cs typeface="Arial"/>
              <a:sym typeface="Arial"/>
            </a:endParaRPr>
          </a:p>
        </p:txBody>
      </p:sp>
      <p:sp>
        <p:nvSpPr>
          <p:cNvPr id="407" name="Google Shape;407;p1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Oauth phiên bản 1 yêu cầu 4 phần ủy quyền bí mật.</a:t>
            </a:r>
            <a:endParaRPr b="0">
              <a:latin typeface="Arial"/>
              <a:ea typeface="Arial"/>
              <a:cs typeface="Arial"/>
              <a:sym typeface="Arial"/>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Liên kết và hướng dẫn sử dụng Twitter API phiên bản 1.</a:t>
            </a:r>
            <a:endParaRPr b="1" sz="1200">
              <a:solidFill>
                <a:schemeClr val="dk1"/>
              </a:solidFill>
              <a:latin typeface="Arial"/>
              <a:ea typeface="Arial"/>
              <a:cs typeface="Arial"/>
              <a:sym typeface="Arial"/>
            </a:endParaRPr>
          </a:p>
        </p:txBody>
      </p:sp>
      <p:sp>
        <p:nvSpPr>
          <p:cNvPr id="416" name="Google Shape;416;p1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Liên kết và tài nguyên tới Twitter API 2.0. Cả hai API đều hoạt động thông qua việc truy cập các điểm cuối.</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các điểm cuối khác nhau tùy thuộc vào dịch vụ mong muốn.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Giao tiếp với điểm cuối được thực hiện bằng giao diện CRUD REST.</a:t>
            </a:r>
            <a:endParaRPr/>
          </a:p>
        </p:txBody>
      </p:sp>
      <p:sp>
        <p:nvSpPr>
          <p:cNvPr id="427" name="Google Shape;427;p1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 name="Google Shape;80;p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t>Tweepy là một thư viện Python rất hay giúp truy cập Twitter dễ dàng hơn nhiều.</a:t>
            </a:r>
            <a:endParaRPr/>
          </a:p>
          <a:p>
            <a:pPr indent="0" lvl="0" marL="0" rtl="0" algn="l">
              <a:spcBef>
                <a:spcPts val="360"/>
              </a:spcBef>
              <a:spcAft>
                <a:spcPts val="0"/>
              </a:spcAft>
              <a:buNone/>
            </a:pPr>
            <a:r>
              <a:rPr lang="en-US"/>
              <a:t>Sử dụng các phương thức của nó và Tweepy sẽ tạo và gửi các yêu cầu API CRUD cần thiết đến các điểm cuối thích hợp.</a:t>
            </a:r>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lang="en-US">
                <a:latin typeface="Arial"/>
                <a:ea typeface="Arial"/>
                <a:cs typeface="Arial"/>
                <a:sym typeface="Arial"/>
              </a:rPr>
              <a:t>Với Tweepy, hãy thiết lập một quy trình sẽ kết nối với các điểm cuối API Twitter bằng thông tin đăng nhập được cung cấp và trả về các đối tượng được yêu cầu như tweet, dòng thời gian, tìm kiếm, người dùng, v.v.</a:t>
            </a:r>
            <a:endParaRPr/>
          </a:p>
          <a:p>
            <a:pPr indent="0" lvl="0" marL="0" rtl="0" algn="l">
              <a:spcBef>
                <a:spcPts val="360"/>
              </a:spcBef>
              <a:spcAft>
                <a:spcPts val="0"/>
              </a:spcAft>
              <a:buNone/>
            </a:pPr>
            <a:r>
              <a:rPr lang="en-US">
                <a:latin typeface="Arial"/>
                <a:ea typeface="Arial"/>
                <a:cs typeface="Arial"/>
                <a:sym typeface="Arial"/>
              </a:rPr>
              <a:t>Nhiều nguồn github có sẵn để giúp bạn bắt đầu sử dụng Tweepy</a:t>
            </a:r>
            <a:endParaRPr/>
          </a:p>
          <a:p>
            <a:pPr indent="0" lvl="0" marL="0" rtl="0" algn="l">
              <a:spcBef>
                <a:spcPts val="360"/>
              </a:spcBef>
              <a:spcAft>
                <a:spcPts val="0"/>
              </a:spcAft>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[Reference]</a:t>
            </a:r>
            <a:endParaRPr/>
          </a:p>
          <a:p>
            <a:pPr indent="0" lvl="0" marL="0" rtl="0" algn="l">
              <a:spcBef>
                <a:spcPts val="360"/>
              </a:spcBef>
              <a:spcAft>
                <a:spcPts val="0"/>
              </a:spcAft>
              <a:buNone/>
            </a:pPr>
            <a:r>
              <a:rPr lang="en-US">
                <a:latin typeface="Arial"/>
                <a:ea typeface="Arial"/>
                <a:cs typeface="Arial"/>
                <a:sym typeface="Arial"/>
              </a:rPr>
              <a:t>Twitter API v1.1 : </a:t>
            </a:r>
            <a:r>
              <a:rPr lang="en-US" u="sng">
                <a:solidFill>
                  <a:schemeClr val="hlink"/>
                </a:solidFill>
                <a:latin typeface="Arial"/>
                <a:ea typeface="Arial"/>
                <a:cs typeface="Arial"/>
                <a:sym typeface="Arial"/>
                <a:hlinkClick r:id="rId2"/>
              </a:rPr>
              <a:t>https://docs.tweepy.org/en/stable/api.html</a:t>
            </a:r>
            <a:endParaRPr>
              <a:latin typeface="Arial"/>
              <a:ea typeface="Arial"/>
              <a:cs typeface="Arial"/>
              <a:sym typeface="Arial"/>
            </a:endParaRPr>
          </a:p>
          <a:p>
            <a:pPr indent="0" lvl="0" marL="0" rtl="0" algn="l">
              <a:spcBef>
                <a:spcPts val="360"/>
              </a:spcBef>
              <a:spcAft>
                <a:spcPts val="0"/>
              </a:spcAft>
              <a:buNone/>
            </a:pPr>
            <a:r>
              <a:rPr lang="en-US">
                <a:latin typeface="Arial"/>
                <a:ea typeface="Arial"/>
                <a:cs typeface="Arial"/>
                <a:sym typeface="Arial"/>
              </a:rPr>
              <a:t>Twitter API v2 : </a:t>
            </a:r>
            <a:r>
              <a:rPr lang="en-US" u="sng">
                <a:solidFill>
                  <a:schemeClr val="hlink"/>
                </a:solidFill>
                <a:latin typeface="Arial"/>
                <a:ea typeface="Arial"/>
                <a:cs typeface="Arial"/>
                <a:sym typeface="Arial"/>
                <a:hlinkClick r:id="rId3"/>
              </a:rPr>
              <a:t>https://docs.tweepy.org/en/stable/client.html</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p:txBody>
      </p:sp>
      <p:sp>
        <p:nvSpPr>
          <p:cNvPr id="436" name="Google Shape;436;p2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Vì sẽ rất hấp dẫn khi chọn Twitter làm nguồn phát trực tuyến, chúng tôi đã cung cấp một ví dụ khác.</a:t>
            </a:r>
            <a:endParaRPr/>
          </a:p>
          <a:p>
            <a:pPr indent="0" lvl="0" marL="0" rtl="0" algn="l">
              <a:spcBef>
                <a:spcPts val="360"/>
              </a:spcBef>
              <a:spcAft>
                <a:spcPts val="0"/>
              </a:spcAft>
              <a:buNone/>
            </a:pPr>
            <a:r>
              <a:rPr b="0" lang="en-US">
                <a:latin typeface="Arial"/>
                <a:ea typeface="Arial"/>
                <a:cs typeface="Arial"/>
                <a:sym typeface="Arial"/>
              </a:rPr>
              <a:t>OPC-UA cố gắng thống nhất các giao thức khác nhau phổ biến trong cài đặt sản xuất, thành một giao thức truyền thông tiêu chuẩn ngành duy nhất.</a:t>
            </a:r>
            <a:endParaRPr/>
          </a:p>
          <a:p>
            <a:pPr indent="0" lvl="0" marL="0" rtl="0" algn="l">
              <a:spcBef>
                <a:spcPts val="360"/>
              </a:spcBef>
              <a:spcAft>
                <a:spcPts val="0"/>
              </a:spcAft>
              <a:buNone/>
            </a:pPr>
            <a:r>
              <a:rPr b="0" lang="en-US">
                <a:latin typeface="Arial"/>
                <a:ea typeface="Arial"/>
                <a:cs typeface="Arial"/>
                <a:sym typeface="Arial"/>
              </a:rPr>
              <a:t>Liên kết được cung cấp là một chương trình Python mô phỏng máy chủ và máy khách OPC-UA.</a:t>
            </a:r>
            <a:endParaRPr/>
          </a:p>
          <a:p>
            <a:pPr indent="0" lvl="0" marL="0" rtl="0" algn="l">
              <a:spcBef>
                <a:spcPts val="360"/>
              </a:spcBef>
              <a:spcAft>
                <a:spcPts val="0"/>
              </a:spcAft>
              <a:buNone/>
            </a:pPr>
            <a:r>
              <a:rPr b="0" lang="en-US">
                <a:latin typeface="Arial"/>
                <a:ea typeface="Arial"/>
                <a:cs typeface="Arial"/>
                <a:sym typeface="Arial"/>
              </a:rPr>
              <a:t>Chương trình này khá dễ sử dụng và chỉ yêu cầu một vài dòng mã để sử dụng nó.</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cảm biến IIoT thông qua trình mô phỏng OPC-UA</a:t>
            </a:r>
            <a:endParaRPr/>
          </a:p>
        </p:txBody>
      </p:sp>
      <p:sp>
        <p:nvSpPr>
          <p:cNvPr id="446" name="Google Shape;446;p2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Tất cả các nhóm sẽ rất muốn chọn Twitter vì nó bao gồm nhiều loại nguồn dữ liệu khác nhau. Điều này sẽ làm giảm sự đa dạng của các dự án Capstone.</a:t>
            </a:r>
            <a:endParaRPr/>
          </a:p>
          <a:p>
            <a:pPr indent="0" lvl="0" marL="0" rtl="0" algn="l">
              <a:spcBef>
                <a:spcPts val="360"/>
              </a:spcBef>
              <a:spcAft>
                <a:spcPts val="0"/>
              </a:spcAft>
              <a:buNone/>
            </a:pPr>
            <a:r>
              <a:rPr b="0" lang="en-US">
                <a:latin typeface="Arial"/>
                <a:ea typeface="Arial"/>
                <a:cs typeface="Arial"/>
                <a:sym typeface="Arial"/>
              </a:rPr>
              <a:t>Cho học sinh biết rằng nếu họ chọn Twitter, sẽ có nhiều kỳ vọng hơn đáng kể để tìm hiểu sâu hơn về quá trình chuyển đổi và thuyết trình so với các nhóm chọn các nguồn dữ liệu khác.</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luồng Twitter là lựa chọn tốt vì nó có thể được sử dụng để mô phỏng nhiều loại nguồn dữ liệu.</a:t>
            </a:r>
            <a:endParaRPr b="0" sz="1200">
              <a:solidFill>
                <a:schemeClr val="dk1"/>
              </a:solidFill>
              <a:latin typeface="Arial"/>
              <a:ea typeface="Arial"/>
              <a:cs typeface="Arial"/>
              <a:sym typeface="Arial"/>
            </a:endParaRPr>
          </a:p>
        </p:txBody>
      </p:sp>
      <p:sp>
        <p:nvSpPr>
          <p:cNvPr id="456" name="Google Shape;456;p2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Flume có một nguồn Twitter. Nó hiện chỉ hỗ trợ API 1.0 cũ hơn.</a:t>
            </a:r>
            <a:endParaRPr/>
          </a:p>
        </p:txBody>
      </p:sp>
      <p:sp>
        <p:nvSpPr>
          <p:cNvPr id="466" name="Google Shape;466;p2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Apache NiFi có bộ xử lý để truy cập và lấy dữ liệu từ Twitter.</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Nó cung cấp quyền truy cập vào 3 điểm cuối khác nhau. Sử dụng Bộ xử lý, khá dễ dàng để tìm nạp các tweet dựa trên các bộ lọc và điều kiện.</a:t>
            </a:r>
            <a:endParaRPr/>
          </a:p>
        </p:txBody>
      </p:sp>
      <p:sp>
        <p:nvSpPr>
          <p:cNvPr id="495" name="Google Shape;495;p2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5" name="Google Shape;505;p2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[Key Message]</a:t>
            </a:r>
            <a:endParaRPr/>
          </a:p>
          <a:p>
            <a:pPr indent="0" lvl="0" marL="0" rtl="0" algn="l">
              <a:spcBef>
                <a:spcPts val="360"/>
              </a:spcBef>
              <a:spcAft>
                <a:spcPts val="0"/>
              </a:spcAft>
              <a:buNone/>
            </a:pPr>
            <a:r>
              <a:rPr lang="en-US"/>
              <a:t>Apache Pig sử dụng ngôn ngữ kịch bản</a:t>
            </a:r>
            <a:endParaRPr/>
          </a:p>
          <a:p>
            <a:pPr indent="0" lvl="0" marL="0" rtl="0" algn="l">
              <a:spcBef>
                <a:spcPts val="360"/>
              </a:spcBef>
              <a:spcAft>
                <a:spcPts val="0"/>
              </a:spcAft>
              <a:buNone/>
            </a:pPr>
            <a:r>
              <a:rPr lang="en-US"/>
              <a:t>Apache Hive sử dụng ngôn ngữ giống như SQL</a:t>
            </a:r>
            <a:endParaRPr/>
          </a:p>
          <a:p>
            <a:pPr indent="0" lvl="0" marL="0" rtl="0" algn="l">
              <a:spcBef>
                <a:spcPts val="360"/>
              </a:spcBef>
              <a:spcAft>
                <a:spcPts val="0"/>
              </a:spcAft>
              <a:buNone/>
            </a:pPr>
            <a:r>
              <a:rPr lang="en-US"/>
              <a:t>Apache NiFi sử dụng Giao diện người dùng đồ họa</a:t>
            </a:r>
            <a:endParaRPr/>
          </a:p>
          <a:p>
            <a:pPr indent="0" lvl="0" marL="0" rtl="0" algn="l">
              <a:spcBef>
                <a:spcPts val="360"/>
              </a:spcBef>
              <a:spcAft>
                <a:spcPts val="0"/>
              </a:spcAft>
              <a:buNone/>
            </a:pPr>
            <a:r>
              <a:rPr lang="en-US"/>
              <a:t>Apache Spark sử dụng API Python và Spark</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Trong phần Chuyển đổi này, các thử thách chuyển đổi ví dụ khác nhau được trình bày.</a:t>
            </a:r>
            <a:endParaRPr/>
          </a:p>
          <a:p>
            <a:pPr indent="0" lvl="0" marL="0" rtl="0" algn="l">
              <a:spcBef>
                <a:spcPts val="360"/>
              </a:spcBef>
              <a:spcAft>
                <a:spcPts val="0"/>
              </a:spcAft>
              <a:buNone/>
            </a:pPr>
            <a:r>
              <a:rPr b="0" lang="en-US">
                <a:latin typeface="Arial"/>
                <a:ea typeface="Arial"/>
                <a:cs typeface="Arial"/>
                <a:sym typeface="Arial"/>
              </a:rPr>
              <a:t>Một lần nữa, mục đích của các ví dụ là để giúp sinh viên bắt đầu chuyển đổi dữ liệu.</a:t>
            </a:r>
            <a:endParaRPr/>
          </a:p>
          <a:p>
            <a:pPr indent="0" lvl="0" marL="0" rtl="0" algn="l">
              <a:spcBef>
                <a:spcPts val="360"/>
              </a:spcBef>
              <a:spcAft>
                <a:spcPts val="0"/>
              </a:spcAft>
              <a:buNone/>
            </a:pPr>
            <a:r>
              <a:rPr b="0" lang="en-US">
                <a:latin typeface="Arial"/>
                <a:ea typeface="Arial"/>
                <a:cs typeface="Arial"/>
                <a:sym typeface="Arial"/>
              </a:rPr>
              <a:t>Các ví dụ không nên được coi là thách thức duy nhất, cũng không nên coi các phương pháp được đề xuất là giải pháp duy nhất.</a:t>
            </a:r>
            <a:endParaRPr/>
          </a:p>
          <a:p>
            <a:pPr indent="0" lvl="0" marL="0" rtl="0" algn="l">
              <a:spcBef>
                <a:spcPts val="360"/>
              </a:spcBef>
              <a:spcAft>
                <a:spcPts val="0"/>
              </a:spcAft>
              <a:buNone/>
            </a:pPr>
            <a:r>
              <a:rPr b="0" lang="en-US">
                <a:latin typeface="Arial"/>
                <a:ea typeface="Arial"/>
                <a:cs typeface="Arial"/>
                <a:sym typeface="Arial"/>
              </a:rPr>
              <a:t>Nó chỉ đơn giản là một tập hợp các thách thức mà Kỹ sư dữ liệu thường phải đối mặt và cách giải quyết vấn đề.</a:t>
            </a:r>
            <a:endParaRPr/>
          </a:p>
          <a:p>
            <a:pPr indent="0" lvl="0" marL="0" rtl="0" algn="l">
              <a:spcBef>
                <a:spcPts val="360"/>
              </a:spcBef>
              <a:spcAft>
                <a:spcPts val="0"/>
              </a:spcAft>
              <a:buNone/>
            </a:pPr>
            <a:r>
              <a:rPr b="0" lang="en-US">
                <a:latin typeface="Arial"/>
                <a:ea typeface="Arial"/>
                <a:cs typeface="Arial"/>
                <a:sym typeface="Arial"/>
              </a:rPr>
              <a:t>Mỗi dự án capstone sẽ thực tế đưa ra các vấn đề khác nhau và sẽ phải đưa ra các giải pháp của riêng mình.</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rất nhiều công cụ có sẵn để chuyển đổi dữ liệu.</a:t>
            </a:r>
            <a:endParaRPr/>
          </a:p>
        </p:txBody>
      </p:sp>
      <p:sp>
        <p:nvSpPr>
          <p:cNvPr id="512" name="Google Shape;512;p2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Sau khi bỏ công sức dọn dẹp dữ liệu, nó được lưu lâu dài. Trong nền tảng Hadoop, đây thường là HDFS, Hive hoặc HBase tùy thuộc vào định dạng dữ liệu trường hợp sử dụng.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Apache Hive là một lựa chọn tốt để lưu dữ liệu có cấu trúc.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Hive sử dụng HDFS làm bộ lưu trữ dữ liệu cơ bản và do đó có khả năng chịu lỗi và đáng tin cậy.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Hive rất hiệu quả trong việc xử lý và phân tích lượng dữ liệu khổng lồ ở chế độ hàng loạt.</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Nếu trường hợp sử dụng yêu cầu sửa đổi dữ liệu, HBase là lựa chọn tốt hơn.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HBase cho phép sửa đổi dữ liệu cơ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Trên thực tế, Hbase giữ các phiên bản trước của dữ liệu hàng bằng cột dấu thời gian.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HBase cũng sử dụng HDFS làm bộ lưu trữ cơ bản và do đó được hưởng lợi từ tất cả các tính năng của nó</a:t>
            </a:r>
            <a:endParaRPr b="0" sz="1200">
              <a:solidFill>
                <a:schemeClr val="dk1"/>
              </a:solidFill>
              <a:latin typeface="Arial"/>
              <a:ea typeface="Arial"/>
              <a:cs typeface="Arial"/>
              <a:sym typeface="Arial"/>
            </a:endParaRPr>
          </a:p>
        </p:txBody>
      </p:sp>
      <p:sp>
        <p:nvSpPr>
          <p:cNvPr id="527" name="Google Shape;527;p2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[Key Message]</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văn bản thường yêu cầu rất nhiều thao tác xóa và dọn dẹp dữ liệu.</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Sử dụng các biến đổi API lõi như map(), flatMap() và filter() để làm sạch dữ liệu.</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Sử dụng biểu thức chính quy và phương thức/hàm chuỗi cùng với các phép biến đổi này là sự kết hợp mạnh mẽ để dọn sạch dữ liệu văn bản.</a:t>
            </a:r>
            <a:endParaRPr/>
          </a:p>
          <a:p>
            <a:pPr indent="0" lvl="0" marL="0" marR="0" rtl="0" algn="l">
              <a:lnSpc>
                <a:spcPct val="9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Spark Core API với Pair RDD API có thể được sử dụng trực tiếp để hiểu rõ hơn.</a:t>
            </a:r>
            <a:endParaRPr/>
          </a:p>
          <a:p>
            <a:pPr indent="0" lvl="0" marL="0" marR="0" rtl="0" algn="l">
              <a:lnSpc>
                <a:spcPct val="90000"/>
              </a:lnSpc>
              <a:spcBef>
                <a:spcPts val="360"/>
              </a:spcBef>
              <a:spcAft>
                <a:spcPts val="0"/>
              </a:spcAft>
              <a:buClr>
                <a:schemeClr val="dk1"/>
              </a:buClr>
              <a:buSzPts val="1200"/>
              <a:buFont typeface="Arial"/>
              <a:buNone/>
            </a:pPr>
            <a:r>
              <a:t/>
            </a:r>
            <a:endParaRPr/>
          </a:p>
          <a:p>
            <a:pPr indent="0" lvl="0" marL="0" rtl="0" algn="l">
              <a:lnSpc>
                <a:spcPct val="90000"/>
              </a:lnSpc>
              <a:spcBef>
                <a:spcPts val="360"/>
              </a:spcBef>
              <a:spcAft>
                <a:spcPts val="0"/>
              </a:spcAft>
              <a:buClr>
                <a:schemeClr val="dk1"/>
              </a:buClr>
              <a:buSzPts val="1200"/>
              <a:buFont typeface="Arial"/>
              <a:buNone/>
            </a:pPr>
            <a:r>
              <a:rPr lang="en-US"/>
              <a:t>Từ mã hóa</a:t>
            </a:r>
            <a:endParaRPr/>
          </a:p>
          <a:p>
            <a:pPr indent="-171450" lvl="1" marL="628650" rtl="0" algn="l">
              <a:lnSpc>
                <a:spcPct val="90000"/>
              </a:lnSpc>
              <a:spcBef>
                <a:spcPts val="360"/>
              </a:spcBef>
              <a:spcAft>
                <a:spcPts val="0"/>
              </a:spcAft>
              <a:buClr>
                <a:schemeClr val="dk1"/>
              </a:buClr>
              <a:buSzPts val="1200"/>
              <a:buFont typeface="Arial"/>
              <a:buChar char="•"/>
            </a:pPr>
            <a:r>
              <a:rPr lang="en-US"/>
              <a:t>Tạo danh sách các từ riêng lẻ từ các nguồn văn bản</a:t>
            </a:r>
            <a:endParaRPr/>
          </a:p>
          <a:p>
            <a:pPr indent="-171450" lvl="1" marL="628650" rtl="0" algn="l">
              <a:lnSpc>
                <a:spcPct val="90000"/>
              </a:lnSpc>
              <a:spcBef>
                <a:spcPts val="360"/>
              </a:spcBef>
              <a:spcAft>
                <a:spcPts val="0"/>
              </a:spcAft>
              <a:buClr>
                <a:schemeClr val="dk1"/>
              </a:buClr>
              <a:buSzPts val="1200"/>
              <a:buFont typeface="Arial"/>
              <a:buChar char="•"/>
            </a:pPr>
            <a:r>
              <a:rPr lang="en-US"/>
              <a:t>Xóa khoảng trắng và các ký tự không phải chữ và số - sử dụng biểu thức chính quy hoặc phương thức String.replaceAll()</a:t>
            </a:r>
            <a:endParaRPr/>
          </a:p>
          <a:p>
            <a:pPr indent="0" lvl="0" marL="0" rtl="0" algn="l">
              <a:lnSpc>
                <a:spcPct val="90000"/>
              </a:lnSpc>
              <a:spcBef>
                <a:spcPts val="360"/>
              </a:spcBef>
              <a:spcAft>
                <a:spcPts val="0"/>
              </a:spcAft>
              <a:buNone/>
            </a:pPr>
            <a:r>
              <a:t/>
            </a:r>
            <a:endParaRPr b="0" sz="1200">
              <a:solidFill>
                <a:schemeClr val="dk1"/>
              </a:solidFill>
              <a:latin typeface="Arial"/>
              <a:ea typeface="Arial"/>
              <a:cs typeface="Arial"/>
              <a:sym typeface="Arial"/>
            </a:endParaRPr>
          </a:p>
          <a:p>
            <a:pPr indent="0" lvl="0" marL="0" rtl="0" algn="l">
              <a:lnSpc>
                <a:spcPct val="90000"/>
              </a:lnSpc>
              <a:spcBef>
                <a:spcPts val="360"/>
              </a:spcBef>
              <a:spcAft>
                <a:spcPts val="0"/>
              </a:spcAft>
              <a:buNone/>
            </a:pPr>
            <a:r>
              <a:rPr lang="en-US"/>
              <a:t>Cụm từ thông dụng cho phép nhà phát triển tìm kiếm và xác định các mẫu trong văn bản</a:t>
            </a:r>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Sử dụng cú pháp biểu thức chính quy để xác định các mẫu</a:t>
            </a:r>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Thư viện biểu thức chính quy Python: </a:t>
            </a:r>
            <a:r>
              <a:rPr lang="en-US"/>
              <a:t>: </a:t>
            </a:r>
            <a:r>
              <a:rPr lang="en-US" u="sng">
                <a:solidFill>
                  <a:schemeClr val="hlink"/>
                </a:solidFill>
                <a:hlinkClick r:id="rId2"/>
              </a:rPr>
              <a:t>https://developers.google.com/edu/python/regular-expressions</a:t>
            </a:r>
            <a:endParaRPr b="0" sz="1200">
              <a:solidFill>
                <a:schemeClr val="dk1"/>
              </a:solidFill>
              <a:latin typeface="Arial"/>
              <a:ea typeface="Arial"/>
              <a:cs typeface="Arial"/>
              <a:sym typeface="Arial"/>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Sử dụng trong chuyển đổi chẳng hạn như map(), flatMap(), filter(), v.v. để xác định và chuyển đổi văn bản dựa trên các mẫu</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rtl="0" algn="l">
              <a:lnSpc>
                <a:spcPct val="90000"/>
              </a:lnSpc>
              <a:spcBef>
                <a:spcPts val="360"/>
              </a:spcBef>
              <a:spcAft>
                <a:spcPts val="0"/>
              </a:spcAft>
              <a:buNone/>
            </a:pPr>
            <a:r>
              <a:t/>
            </a:r>
            <a:endParaRPr/>
          </a:p>
        </p:txBody>
      </p:sp>
      <p:sp>
        <p:nvSpPr>
          <p:cNvPr id="538" name="Google Shape;538;p2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Phiên bản Apache NiFi 1.14 có 16 bộ xử lý liên quan đến làm việc với các nguồn văn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Bộ xử lý khác nhau có thể trích xuất văn bản, tìm kiếm và thay thế cũng như chuyển đổi định dạng.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còn có các bộ xử lý có thể sửa đổi hoặc tạo các thuộc tính NiFi dựa trên nội dung văn bản mà các bộ xử lý khác có thể sử dụng xuôi dòng.</a:t>
            </a:r>
            <a:endParaRPr/>
          </a:p>
        </p:txBody>
      </p:sp>
      <p:sp>
        <p:nvSpPr>
          <p:cNvPr id="574" name="Google Shape;574;p2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0: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4" name="Google Shape;584;p3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đã được nhập, sắp xếp và phục vụ. Bây giờ, hãy tạo các truy vấn và trực quan hóa dựa trên tập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Báo cáo dự án phải cung cấp:</a:t>
            </a:r>
            <a:endParaRPr b="0" sz="1200">
              <a:solidFill>
                <a:schemeClr val="dk1"/>
              </a:solidFill>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t>thông tin về tập dữ liệu đã chọn</a:t>
            </a:r>
            <a:endParaRPr/>
          </a:p>
          <a:p>
            <a:pPr indent="-171450" lvl="1" marL="628650" rtl="0" algn="l">
              <a:spcBef>
                <a:spcPts val="360"/>
              </a:spcBef>
              <a:spcAft>
                <a:spcPts val="0"/>
              </a:spcAft>
              <a:buClr>
                <a:schemeClr val="dk1"/>
              </a:buClr>
              <a:buSzPts val="1200"/>
              <a:buFont typeface="Arial"/>
              <a:buChar char="•"/>
            </a:pPr>
            <a:r>
              <a:rPr lang="en-US"/>
              <a:t>Kiểu dữ liệu và định dạng</a:t>
            </a:r>
            <a:endParaRPr/>
          </a:p>
          <a:p>
            <a:pPr indent="-171450" lvl="1" marL="628650" rtl="0" algn="l">
              <a:spcBef>
                <a:spcPts val="360"/>
              </a:spcBef>
              <a:spcAft>
                <a:spcPts val="0"/>
              </a:spcAft>
              <a:buClr>
                <a:schemeClr val="dk1"/>
              </a:buClr>
              <a:buSzPts val="1200"/>
              <a:buFont typeface="Arial"/>
              <a:buChar char="•"/>
            </a:pPr>
            <a:r>
              <a:rPr lang="en-US"/>
              <a:t>Bao gồm cách mỗi bộ dữ liệu dự kiến sẽ tương tác</a:t>
            </a:r>
            <a:endParaRPr/>
          </a:p>
          <a:p>
            <a:pPr indent="-171450" lvl="0" marL="171450" rtl="0" algn="l">
              <a:spcBef>
                <a:spcPts val="360"/>
              </a:spcBef>
              <a:spcAft>
                <a:spcPts val="0"/>
              </a:spcAft>
              <a:buClr>
                <a:schemeClr val="dk1"/>
              </a:buClr>
              <a:buSzPts val="1200"/>
              <a:buFont typeface="Arial"/>
              <a:buChar char="•"/>
            </a:pPr>
            <a:r>
              <a:rPr lang="en-US"/>
              <a:t>thông tin về kiến trúc nhập dữ liệu</a:t>
            </a:r>
            <a:endParaRPr/>
          </a:p>
          <a:p>
            <a:pPr indent="-171450" lvl="1" marL="628650" rtl="0" algn="l">
              <a:spcBef>
                <a:spcPts val="360"/>
              </a:spcBef>
              <a:spcAft>
                <a:spcPts val="0"/>
              </a:spcAft>
              <a:buClr>
                <a:schemeClr val="dk1"/>
              </a:buClr>
              <a:buSzPts val="1200"/>
              <a:buFont typeface="Arial"/>
              <a:buChar char="•"/>
            </a:pPr>
            <a:r>
              <a:rPr lang="en-US"/>
              <a:t>Sơ đồ quy trình nhập dữ liệu, bao gồm cả phương tiện lưu trữ cuối cùng</a:t>
            </a:r>
            <a:endParaRPr/>
          </a:p>
          <a:p>
            <a:pPr indent="-171450" lvl="1" marL="628650" rtl="0" algn="l">
              <a:spcBef>
                <a:spcPts val="360"/>
              </a:spcBef>
              <a:spcAft>
                <a:spcPts val="0"/>
              </a:spcAft>
              <a:buClr>
                <a:schemeClr val="dk1"/>
              </a:buClr>
              <a:buSzPts val="1200"/>
              <a:buFont typeface="Arial"/>
              <a:buChar char="•"/>
            </a:pPr>
            <a:r>
              <a:rPr lang="en-US"/>
              <a:t>Cung cấp lý do để chọn các công cụ trong quy trình</a:t>
            </a:r>
            <a:endParaRPr/>
          </a:p>
          <a:p>
            <a:pPr indent="-171450" lvl="1" marL="628650" rtl="0" algn="l">
              <a:spcBef>
                <a:spcPts val="360"/>
              </a:spcBef>
              <a:spcAft>
                <a:spcPts val="0"/>
              </a:spcAft>
              <a:buClr>
                <a:schemeClr val="dk1"/>
              </a:buClr>
              <a:buSzPts val="1200"/>
              <a:buFont typeface="Arial"/>
              <a:buChar char="•"/>
            </a:pPr>
            <a:r>
              <a:rPr lang="en-US"/>
              <a:t>Cung cấp mô tả về dữ liệu và bất kỳ thay đổi nào đối với định dạng của dữ liệu khi dữ liệu di chuyển qua quy trình nhập</a:t>
            </a:r>
            <a:endParaRPr/>
          </a:p>
          <a:p>
            <a:pPr indent="-171450" lvl="0" marL="171450" rtl="0" algn="l">
              <a:spcBef>
                <a:spcPts val="360"/>
              </a:spcBef>
              <a:spcAft>
                <a:spcPts val="0"/>
              </a:spcAft>
              <a:buClr>
                <a:schemeClr val="dk1"/>
              </a:buClr>
              <a:buSzPts val="1200"/>
              <a:buFont typeface="Arial"/>
              <a:buChar char="•"/>
            </a:pPr>
            <a:r>
              <a:rPr lang="en-US"/>
              <a:t>thông tin về quá trình chuyển đổi</a:t>
            </a:r>
            <a:endParaRPr/>
          </a:p>
          <a:p>
            <a:pPr indent="-171450" lvl="1" marL="628650" rtl="0" algn="l">
              <a:spcBef>
                <a:spcPts val="360"/>
              </a:spcBef>
              <a:spcAft>
                <a:spcPts val="0"/>
              </a:spcAft>
              <a:buClr>
                <a:schemeClr val="dk1"/>
              </a:buClr>
              <a:buSzPts val="1200"/>
              <a:buFont typeface="Arial"/>
              <a:buChar char="•"/>
            </a:pPr>
            <a:r>
              <a:rPr lang="en-US"/>
              <a:t>Mô tả (các) công cụ và lý do tại sao chúng được chọn</a:t>
            </a:r>
            <a:endParaRPr/>
          </a:p>
          <a:p>
            <a:pPr indent="-171450" lvl="1" marL="628650" rtl="0" algn="l">
              <a:spcBef>
                <a:spcPts val="360"/>
              </a:spcBef>
              <a:spcAft>
                <a:spcPts val="0"/>
              </a:spcAft>
              <a:buClr>
                <a:schemeClr val="dk1"/>
              </a:buClr>
              <a:buSzPts val="1200"/>
              <a:buFont typeface="Arial"/>
              <a:buChar char="•"/>
            </a:pPr>
            <a:r>
              <a:rPr lang="en-US"/>
              <a:t>Cung cấp thông tin về bất kỳ công cụ nào được sử dụng nằm ngoài phạm vi lớp của chúng tôi (Ví dụ: Tweep, TextBlob, v.v.)</a:t>
            </a:r>
            <a:endParaRPr/>
          </a:p>
          <a:p>
            <a:pPr indent="-171450" lvl="0" marL="171450" rtl="0" algn="l">
              <a:spcBef>
                <a:spcPts val="360"/>
              </a:spcBef>
              <a:spcAft>
                <a:spcPts val="0"/>
              </a:spcAft>
              <a:buClr>
                <a:schemeClr val="dk1"/>
              </a:buClr>
              <a:buSzPts val="1200"/>
              <a:buFont typeface="Arial"/>
              <a:buChar char="•"/>
            </a:pPr>
            <a:r>
              <a:rPr lang="en-US"/>
              <a:t>Tạo các truy vấn và cơ sở trực quan hóa trên biểu mẫu cuối cùng của tập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p:txBody>
      </p:sp>
      <p:sp>
        <p:nvSpPr>
          <p:cNvPr id="591" name="Google Shape;591;p3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đã được nhập, sắp xếp và phục vụ. Bây giờ, hãy tạo các truy vấn và trực quan hóa dựa trên tập dữ liệu.</a:t>
            </a:r>
            <a:endParaRPr b="1" sz="1200">
              <a:solidFill>
                <a:schemeClr val="dk1"/>
              </a:solidFill>
              <a:latin typeface="Arial"/>
              <a:ea typeface="Arial"/>
              <a:cs typeface="Arial"/>
              <a:sym typeface="Arial"/>
            </a:endParaRPr>
          </a:p>
        </p:txBody>
      </p:sp>
      <p:sp>
        <p:nvSpPr>
          <p:cNvPr id="601" name="Google Shape;601;p3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Mỗi nhóm phải tạo một tập hợp các truy vấn dựa trên tập dữ liệu của họ.</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câu hỏi mẫu nếu sử dụng bộ dữ liệu yelp.</a:t>
            </a:r>
            <a:endParaRPr b="1" sz="1200">
              <a:solidFill>
                <a:schemeClr val="dk1"/>
              </a:solidFill>
              <a:latin typeface="Arial"/>
              <a:ea typeface="Arial"/>
              <a:cs typeface="Arial"/>
              <a:sym typeface="Arial"/>
            </a:endParaRPr>
          </a:p>
        </p:txBody>
      </p:sp>
      <p:sp>
        <p:nvSpPr>
          <p:cNvPr id="610" name="Google Shape;610;p3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3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Trực quan hóa mẫu sử dụng bản đồ </a:t>
            </a:r>
            <a:endParaRPr b="0"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36" name="Google Shape;636;p3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3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Trực quan hóa mẫu sử dụng các bong bóng.</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45" name="Google Shape;645;p3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3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Biểu đồ đường sử dụng trực quan hóa mẫu.</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55" name="Google Shape;655;p3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3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Hình dung mẫu bằng biểu đồ hình tròn.</a:t>
            </a:r>
            <a:endParaRPr/>
          </a:p>
        </p:txBody>
      </p:sp>
      <p:sp>
        <p:nvSpPr>
          <p:cNvPr id="665" name="Google Shape;665;p3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5" name="Google Shape;675;p3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3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Việc thực sự tạo ra các mô hình học máy không nằm trong phạm vi của kỹ thuật dữ liệu.</a:t>
            </a:r>
            <a:endParaRPr/>
          </a:p>
          <a:p>
            <a:pPr indent="0" lvl="0" marL="0" rtl="0" algn="l">
              <a:spcBef>
                <a:spcPts val="360"/>
              </a:spcBef>
              <a:spcAft>
                <a:spcPts val="0"/>
              </a:spcAft>
              <a:buNone/>
            </a:pPr>
            <a:r>
              <a:rPr b="0" lang="en-US">
                <a:latin typeface="Arial"/>
                <a:ea typeface="Arial"/>
                <a:cs typeface="Arial"/>
                <a:sym typeface="Arial"/>
              </a:rPr>
              <a:t>Tuy nhiên, điều hợp lý là hầu hết các kỹ sư dữ liệu sẽ làm việc cùng với nhà khoa học dữ liệu và do đó, nên có hiểu biết chung về dữ liệu được tuyển chọn sẽ được sử dụng trong học máy.</a:t>
            </a:r>
            <a:endParaRPr/>
          </a:p>
          <a:p>
            <a:pPr indent="0" lvl="0" marL="0" rtl="0" algn="l">
              <a:spcBef>
                <a:spcPts val="360"/>
              </a:spcBef>
              <a:spcAft>
                <a:spcPts val="0"/>
              </a:spcAft>
              <a:buNone/>
            </a:pPr>
            <a:r>
              <a:rPr b="0" lang="en-US">
                <a:latin typeface="Arial"/>
                <a:ea typeface="Arial"/>
                <a:cs typeface="Arial"/>
                <a:sym typeface="Arial"/>
              </a:rPr>
              <a:t>Quan trọng hơn, họ nên nghĩ về mối tương quan giữa dữ liệu được tuyển chọn và các loại máy học có thể áp dụng với tập dữ liệu.</a:t>
            </a:r>
            <a:endParaRPr b="0">
              <a:latin typeface="Arial"/>
              <a:ea typeface="Arial"/>
              <a:cs typeface="Arial"/>
              <a:sym typeface="Arial"/>
            </a:endParaRPr>
          </a:p>
        </p:txBody>
      </p:sp>
      <p:sp>
        <p:nvSpPr>
          <p:cNvPr id="682" name="Google Shape;682;p3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 name="Google Shape;99;p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Bây giờ, hãy nói nhiều hơn về “tư duy thiết kế”.</a:t>
            </a:r>
            <a:endParaRPr/>
          </a:p>
          <a:p>
            <a:pPr indent="0" lvl="0" marL="0" marR="0" rtl="0" algn="l">
              <a:lnSpc>
                <a:spcPct val="100000"/>
              </a:lnSpc>
              <a:spcBef>
                <a:spcPts val="0"/>
              </a:spcBef>
              <a:spcAft>
                <a:spcPts val="0"/>
              </a:spcAft>
              <a:buClr>
                <a:schemeClr val="dk1"/>
              </a:buClr>
              <a:buSzPts val="1200"/>
              <a:buFont typeface="Arial"/>
              <a:buNone/>
            </a:pPr>
            <a:r>
              <a:rPr lang="en-US"/>
              <a:t>Xin hãy nhớ rằng tư duy thiết kế không chỉ là nó trông như thế nào và cảm thấy như thế nào.</a:t>
            </a:r>
            <a:endParaRPr/>
          </a:p>
          <a:p>
            <a:pPr indent="0" lvl="0" marL="0" marR="0" rtl="0" algn="l">
              <a:lnSpc>
                <a:spcPct val="100000"/>
              </a:lnSpc>
              <a:spcBef>
                <a:spcPts val="0"/>
              </a:spcBef>
              <a:spcAft>
                <a:spcPts val="0"/>
              </a:spcAft>
              <a:buClr>
                <a:schemeClr val="dk1"/>
              </a:buClr>
              <a:buSzPts val="1200"/>
              <a:buFont typeface="Arial"/>
              <a:buNone/>
            </a:pPr>
            <a:r>
              <a:rPr lang="en-US"/>
              <a:t>Tư duy thiết kế là khái niệm bao quát hơn nhiều.</a:t>
            </a:r>
            <a:endParaRPr/>
          </a:p>
        </p:txBody>
      </p:sp>
      <p:sp>
        <p:nvSpPr>
          <p:cNvPr id="691" name="Google Shape;691;p4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4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Tư duy thiết kế nằm ở điểm giao nhau giữa cách thức phân tích và trực quan để thực hiện mọi việc.</a:t>
            </a:r>
            <a:endParaRPr/>
          </a:p>
          <a:p>
            <a:pPr indent="0" lvl="0" marL="0" marR="0" rtl="0" algn="l">
              <a:lnSpc>
                <a:spcPct val="100000"/>
              </a:lnSpc>
              <a:spcBef>
                <a:spcPts val="0"/>
              </a:spcBef>
              <a:spcAft>
                <a:spcPts val="0"/>
              </a:spcAft>
              <a:buClr>
                <a:schemeClr val="dk1"/>
              </a:buClr>
              <a:buSzPts val="1200"/>
              <a:buFont typeface="Arial"/>
              <a:buNone/>
            </a:pPr>
            <a:r>
              <a:rPr lang="en-US"/>
              <a:t>Nó được tốt nhất từ ​​cả hai.</a:t>
            </a:r>
            <a:endParaRPr/>
          </a:p>
        </p:txBody>
      </p:sp>
      <p:sp>
        <p:nvSpPr>
          <p:cNvPr id="706" name="Google Shape;706;p4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4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Có bốn yếu tố chính mô tả Tư duy thiết kế là gì.</a:t>
            </a:r>
            <a:endParaRPr/>
          </a:p>
          <a:p>
            <a:pPr indent="0" lvl="0" marL="0" marR="0" rtl="0" algn="l">
              <a:lnSpc>
                <a:spcPct val="100000"/>
              </a:lnSpc>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n-US"/>
              <a:t>Lấy con người làm trung tâm: Bạn phải bắt đầu suy nghĩ từ một quan điểm nhất định. Nó có thể là của riêng bạn hoặc của người khác. Bạn có thể phỏng vấn người có liên quan nếu bạn cần. Hoặc bạn cũng có thể vẽ một nhân vật đại diện cho một nhóm người nhất định.</a:t>
            </a:r>
            <a:endParaRPr/>
          </a:p>
          <a:p>
            <a:pPr indent="-171450" lvl="0" marL="171450" marR="0" rtl="0" algn="l">
              <a:lnSpc>
                <a:spcPct val="100000"/>
              </a:lnSpc>
              <a:spcBef>
                <a:spcPts val="0"/>
              </a:spcBef>
              <a:spcAft>
                <a:spcPts val="0"/>
              </a:spcAft>
              <a:buClr>
                <a:schemeClr val="dk1"/>
              </a:buClr>
              <a:buSzPts val="1200"/>
              <a:buFont typeface="Arial"/>
              <a:buChar char="•"/>
            </a:pPr>
            <a:r>
              <a:rPr lang="en-US"/>
              <a:t>Tính sáng tạo cao: Bạn cần Công não để có được càng nhiều ý tưởng càng tốt. Trong tư duy thiết kế, bạn cần theo đuổi số lượng hơn chất lượng. Một khi bạn phân kỳ, bạn có thể hội tụ sau đó.</a:t>
            </a:r>
            <a:endParaRPr/>
          </a:p>
          <a:p>
            <a:pPr indent="-171450" lvl="0" marL="171450" marR="0" rtl="0" algn="l">
              <a:lnSpc>
                <a:spcPct val="100000"/>
              </a:lnSpc>
              <a:spcBef>
                <a:spcPts val="0"/>
              </a:spcBef>
              <a:spcAft>
                <a:spcPts val="0"/>
              </a:spcAft>
              <a:buClr>
                <a:schemeClr val="dk1"/>
              </a:buClr>
              <a:buSzPts val="1200"/>
              <a:buFont typeface="Arial"/>
              <a:buChar char="•"/>
            </a:pPr>
            <a:r>
              <a:rPr lang="en-US"/>
              <a:t>Thực hành: Thất bại nhanh chóng. Bạn nên tiến hành thử nghiệm nhanh chóng, nhận phản hồi và áp dụng chúng nhanh nhất có thể.</a:t>
            </a:r>
            <a:endParaRPr/>
          </a:p>
          <a:p>
            <a:pPr indent="-171450" lvl="0" marL="171450" marR="0" rtl="0" algn="l">
              <a:lnSpc>
                <a:spcPct val="100000"/>
              </a:lnSpc>
              <a:spcBef>
                <a:spcPts val="0"/>
              </a:spcBef>
              <a:spcAft>
                <a:spcPts val="0"/>
              </a:spcAft>
              <a:buClr>
                <a:schemeClr val="dk1"/>
              </a:buClr>
              <a:buSzPts val="1200"/>
              <a:buFont typeface="Arial"/>
              <a:buChar char="•"/>
            </a:pPr>
            <a:r>
              <a:rPr lang="en-US"/>
              <a:t>Lặp đi lặp lại: Nghệ thuật của tư duy thiết kế nằm ở số lần lặp lại nguyên mẫu – thử nghiệm trong một khoảng thời gian nhất định. Nếu bạn thử nghiệm và học hỏi gấp nhiều lần đối thủ cạnh tranh, bạn sẽ nhận được nhiều phần thưởng hiệu quả hơn.</a:t>
            </a:r>
            <a:endParaRPr/>
          </a:p>
        </p:txBody>
      </p:sp>
      <p:sp>
        <p:nvSpPr>
          <p:cNvPr id="733" name="Google Shape;733;p4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4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Trong Tư duy thiết kế, mọi thứ trở nên lộn xộn một cách nhanh chóng. Điều này có thể làm cho hầu hết mọi người khó chịu. Chúng tôi không biết mình sẽ đi đâu, nhưng chúng tôi tự tin biết rằng mình sẽ hạ cánh ở một nơi tốt đẹp. Vì vậy, hãy tin tưởng vào quá trình này và cố gắng tập trung vào những gì thực sự quan trọng.</a:t>
            </a:r>
            <a:endParaRPr/>
          </a:p>
        </p:txBody>
      </p:sp>
      <p:sp>
        <p:nvSpPr>
          <p:cNvPr id="767" name="Google Shape;767;p4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4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Suy nghĩ như một nhà thiết kế có thể thay đổi cách các tổ chức phát triển sản phẩm, dịch vụ, quy trình và chiến lược. Cách tiếp cận này, mà IDEO gọi là tư duy thiết kế, tập hợp những gì mong muốn từ quan điểm của con người với những gì khả thi về mặt công nghệ và khả thi về mặt kinh tế. Nó cũng cho phép những người không được đào tạo thành nhà thiết kế sử dụng các công cụ sáng tạo để giải quyết nhiều thách thức.</a:t>
            </a:r>
            <a:endParaRPr/>
          </a:p>
        </p:txBody>
      </p:sp>
      <p:sp>
        <p:nvSpPr>
          <p:cNvPr id="795" name="Google Shape;795;p4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4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4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Ở đây, chúng tôi so sánh các khía cạnh chính của “tư duy thiết kế” và “tư duy phân tích”.</a:t>
            </a:r>
            <a:endParaRPr/>
          </a:p>
        </p:txBody>
      </p:sp>
      <p:sp>
        <p:nvSpPr>
          <p:cNvPr id="831" name="Google Shape;831;p4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4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841" name="Google Shape;841;p4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4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850" name="Google Shape;850;p4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4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Tư duy thiết kế được cấu trúc theo năm bước với các chu kỳ hội tụ và phân kỳ.</a:t>
            </a:r>
            <a:endParaRPr/>
          </a:p>
        </p:txBody>
      </p:sp>
      <p:sp>
        <p:nvSpPr>
          <p:cNvPr id="859" name="Google Shape;859;p4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4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4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Note: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Next, we identify problems that are valuable, inspiring and real.</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key points are: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+Use the insight gained from the previous step.</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+Ask questions such as: </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“who needs help?”</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“where lies the value?”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“what is the direction we are to follow?”</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“why was the problem/pain caused in the first place?”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a:t>
            </a:r>
            <a:endParaRPr/>
          </a:p>
        </p:txBody>
      </p:sp>
      <p:sp>
        <p:nvSpPr>
          <p:cNvPr id="896" name="Google Shape;896;p4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[Key Message]</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Vai trò quan trọng trong sự thành công hay thất bại của các hoạt động trên</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Tiên đề kỹ thuật 🡺 Rác vào, Rác ra</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Không thể tạo các báo cáo BI và mô hình AI có ý nghĩa nếu không có dữ liệu tốt</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Kỹ thuật dữ liệu đại diện cho một phần rất quan trọng và tốn kém</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Doanh nghiệp tiêu biểu trích dẫn 80% chi phí và công sức trong giai đoạn này</a:t>
            </a:r>
            <a:endParaRPr>
              <a:latin typeface="Arial"/>
              <a:ea typeface="Arial"/>
              <a:cs typeface="Arial"/>
              <a:sym typeface="Arial"/>
            </a:endParaRPr>
          </a:p>
          <a:p>
            <a:pPr indent="0" lvl="0" marL="0" rtl="0" algn="l">
              <a:spcBef>
                <a:spcPts val="360"/>
              </a:spcBef>
              <a:spcAft>
                <a:spcPts val="0"/>
              </a:spcAft>
              <a:buNone/>
            </a:pPr>
            <a:r>
              <a:t/>
            </a:r>
            <a:endParaRPr/>
          </a:p>
        </p:txBody>
      </p:sp>
      <p:sp>
        <p:nvSpPr>
          <p:cNvPr id="106" name="Google Shape;106;p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5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17" name="Google Shape;917;p5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5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27" name="Google Shape;927;p5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5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37" name="Google Shape;937;p5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5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47" name="Google Shape;947;p5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5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57" name="Google Shape;957;p5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5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78" name="Google Shape;978;p5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5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5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94" name="Google Shape;994;p5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5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04" name="Google Shape;1004;p5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5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5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14" name="Google Shape;1014;p5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5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34" name="Google Shape;1034;p5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Vai trò của kỹ thuật dữ liệu bắt đầu với việc thu thập dữ liệu ban đầu và chu trình ETL, Ở đây dữ liệu phải được nhập bằng nhiều công cụ khác nhau mà chúng ta đã học trong các bài giảng của mình bao gồm Sqoop, Flume, NiFi và Kafka.</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ETL có thể được coi là chuyển đổi dữ liệu thô.</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Ở đây, chúng tôi quan tâm nhiều hơn đến việc chuyển đổi dữ liệu phi cấu trúc và bán cấu trúc thành dữ liệu có cấu trúc.</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Chúng ta thường phải lo lắng về định dạng dữ liệu và dọn dẹp dữ liệu.</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168" name="Google Shape;168;p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6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6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55" name="Google Shape;1055;p6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6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0" name="Google Shape;1080;p6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81" name="Google Shape;1081;p6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6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p6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02" name="Google Shape;1102;p6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6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6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12" name="Google Shape;1112;p6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6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6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23" name="Google Shape;1123;p6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6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33" name="Google Shape;1133;p6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6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6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44" name="Google Shape;1144;p6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6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6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54" name="Google Shape;1154;p6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6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6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64" name="Google Shape;1164;p6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6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6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74" name="Google Shape;1174;p6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latin typeface="Arial"/>
                <a:ea typeface="Arial"/>
                <a:cs typeface="Arial"/>
                <a:sym typeface="Arial"/>
              </a:rPr>
              <a:t>Trong giai đoạn Chuẩn bị dữ liệu, các kỹ sư dữ liệu thường làm việc cùng với các nhà khoa học dữ liệu.</a:t>
            </a:r>
            <a:endParaRPr/>
          </a:p>
          <a:p>
            <a:pPr indent="0" lvl="0" marL="0" rtl="0" algn="l">
              <a:spcBef>
                <a:spcPts val="360"/>
              </a:spcBef>
              <a:spcAft>
                <a:spcPts val="0"/>
              </a:spcAft>
              <a:buNone/>
            </a:pPr>
            <a:r>
              <a:rPr lang="en-US">
                <a:latin typeface="Arial"/>
                <a:ea typeface="Arial"/>
                <a:cs typeface="Arial"/>
                <a:sym typeface="Arial"/>
              </a:rPr>
              <a:t>Nhà khoa học dữ liệu lấy dữ liệu ban đầu được chuẩn bị từ giai đoạn kỹ thuật dữ liệu và tiến hành Phân tích dữ liệu khám phá.</a:t>
            </a:r>
            <a:endParaRPr/>
          </a:p>
          <a:p>
            <a:pPr indent="0" lvl="0" marL="0" rtl="0" algn="l">
              <a:spcBef>
                <a:spcPts val="360"/>
              </a:spcBef>
              <a:spcAft>
                <a:spcPts val="0"/>
              </a:spcAft>
              <a:buNone/>
            </a:pPr>
            <a:r>
              <a:rPr lang="en-US">
                <a:latin typeface="Arial"/>
                <a:ea typeface="Arial"/>
                <a:cs typeface="Arial"/>
                <a:sym typeface="Arial"/>
              </a:rPr>
              <a:t>Thông qua giai đoạn khám phá này, họ sẽ đưa ra chiến lược cho tập dữ liệu cuối cùng để chuẩn bị cho Trí tuệ nhân tạo và Mô hình hóa.</a:t>
            </a:r>
            <a:endParaRPr/>
          </a:p>
          <a:p>
            <a:pPr indent="0" lvl="0" marL="0" rtl="0" algn="l">
              <a:spcBef>
                <a:spcPts val="360"/>
              </a:spcBef>
              <a:spcAft>
                <a:spcPts val="0"/>
              </a:spcAft>
              <a:buNone/>
            </a:pPr>
            <a:r>
              <a:rPr lang="en-US">
                <a:latin typeface="Arial"/>
                <a:ea typeface="Arial"/>
                <a:cs typeface="Arial"/>
                <a:sym typeface="Arial"/>
              </a:rPr>
              <a:t>Điều này bao gồm xóa dữ liệu ngoại lai, xóa dữ liệu không quan trọng, tạo cột tính năng, v.v.</a:t>
            </a:r>
            <a:endParaRPr/>
          </a:p>
          <a:p>
            <a:pPr indent="0" lvl="0" marL="0" rtl="0" algn="l">
              <a:spcBef>
                <a:spcPts val="360"/>
              </a:spcBef>
              <a:spcAft>
                <a:spcPts val="0"/>
              </a:spcAft>
              <a:buNone/>
            </a:pPr>
            <a:r>
              <a:rPr lang="en-US">
                <a:latin typeface="Arial"/>
                <a:ea typeface="Arial"/>
                <a:cs typeface="Arial"/>
                <a:sym typeface="Arial"/>
              </a:rPr>
              <a:t>Các kỹ sư dữ liệu hơn là thực hiện các chuyển đổi dữ liệu ở quy mô tốt để chuyển đổi dữ liệu thô để lập mô hình.</a:t>
            </a:r>
            <a:endParaRPr>
              <a:latin typeface="Arial"/>
              <a:ea typeface="Arial"/>
              <a:cs typeface="Arial"/>
              <a:sym typeface="Arial"/>
            </a:endParaRPr>
          </a:p>
        </p:txBody>
      </p:sp>
      <p:sp>
        <p:nvSpPr>
          <p:cNvPr id="178" name="Google Shape;178;p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7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7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Lưu ý: </a:t>
            </a:r>
            <a:endParaRPr/>
          </a:p>
          <a:p>
            <a:pPr indent="0" lvl="0" marL="0" marR="0" rtl="0" algn="l">
              <a:lnSpc>
                <a:spcPct val="100000"/>
              </a:lnSpc>
              <a:spcBef>
                <a:spcPts val="0"/>
              </a:spcBef>
              <a:spcAft>
                <a:spcPts val="0"/>
              </a:spcAft>
              <a:buClr>
                <a:schemeClr val="dk1"/>
              </a:buClr>
              <a:buSzPts val="1200"/>
              <a:buFont typeface="Arial"/>
              <a:buNone/>
            </a:pPr>
            <a:r>
              <a:rPr lang="en-US"/>
              <a:t>Bạn có thể tưởng tượng ai sẽ là người thụ hưởng sản phẩm hoặc dịch vụ của bạn. Sau đó, chọn một người trong đầu, tạo ra hình ảnh của người đó và viết ra người đó là ai. Mô tả chi tiết càng nhiều càng tốt.</a:t>
            </a:r>
            <a:endParaRPr sz="1200">
              <a:latin typeface="Arial"/>
              <a:ea typeface="Arial"/>
              <a:cs typeface="Arial"/>
              <a:sym typeface="Arial"/>
            </a:endParaRPr>
          </a:p>
        </p:txBody>
      </p:sp>
      <p:sp>
        <p:nvSpPr>
          <p:cNvPr id="1227" name="Google Shape;1227;p7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7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7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Hãy tưởng tượng một tính cách và cả những gì người đó muốn và ghét. Sau đó, bạn sẽ hiểu sâu sắc hơn cảm giác của người đó.</a:t>
            </a:r>
            <a:endParaRPr/>
          </a:p>
        </p:txBody>
      </p:sp>
      <p:sp>
        <p:nvSpPr>
          <p:cNvPr id="1275" name="Google Shape;1275;p7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7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Các điểm chính là:</a:t>
            </a:r>
            <a:endParaRPr/>
          </a:p>
          <a:p>
            <a:pPr indent="0" lvl="0" marL="0" marR="0" rtl="0" algn="l">
              <a:lnSpc>
                <a:spcPct val="100000"/>
              </a:lnSpc>
              <a:spcBef>
                <a:spcPts val="0"/>
              </a:spcBef>
              <a:spcAft>
                <a:spcPts val="0"/>
              </a:spcAft>
              <a:buClr>
                <a:schemeClr val="dk1"/>
              </a:buClr>
              <a:buSzPts val="1200"/>
              <a:buFont typeface="Arial"/>
              <a:buNone/>
            </a:pPr>
            <a:r>
              <a:rPr lang="en-US"/>
              <a:t>+Khám phá, tạo và trực quan hóa (nghĩa đen là vẽ nó!).</a:t>
            </a:r>
            <a:endParaRPr/>
          </a:p>
          <a:p>
            <a:pPr indent="0" lvl="0" marL="0" marR="0" rtl="0" algn="l">
              <a:lnSpc>
                <a:spcPct val="100000"/>
              </a:lnSpc>
              <a:spcBef>
                <a:spcPts val="0"/>
              </a:spcBef>
              <a:spcAft>
                <a:spcPts val="0"/>
              </a:spcAft>
              <a:buClr>
                <a:schemeClr val="dk1"/>
              </a:buClr>
              <a:buSzPts val="1200"/>
              <a:buFont typeface="Arial"/>
              <a:buNone/>
            </a:pPr>
            <a:r>
              <a:rPr lang="en-US"/>
              <a:t>+ Công não và thu thập ý tưởng.</a:t>
            </a:r>
            <a:endParaRPr/>
          </a:p>
          <a:p>
            <a:pPr indent="0" lvl="0" marL="0" marR="0" rtl="0" algn="l">
              <a:lnSpc>
                <a:spcPct val="100000"/>
              </a:lnSpc>
              <a:spcBef>
                <a:spcPts val="0"/>
              </a:spcBef>
              <a:spcAft>
                <a:spcPts val="0"/>
              </a:spcAft>
              <a:buClr>
                <a:schemeClr val="dk1"/>
              </a:buClr>
              <a:buSzPts val="1200"/>
              <a:buFont typeface="Arial"/>
              <a:buNone/>
            </a:pPr>
            <a:r>
              <a:rPr lang="en-US"/>
              <a:t>+ Bổ sung ý tưởng của người khác mà không phê phán.</a:t>
            </a:r>
            <a:endParaRPr/>
          </a:p>
          <a:p>
            <a:pPr indent="0" lvl="0" marL="0" marR="0" rtl="0" algn="l">
              <a:lnSpc>
                <a:spcPct val="100000"/>
              </a:lnSpc>
              <a:spcBef>
                <a:spcPts val="0"/>
              </a:spcBef>
              <a:spcAft>
                <a:spcPts val="0"/>
              </a:spcAft>
              <a:buClr>
                <a:schemeClr val="dk1"/>
              </a:buClr>
              <a:buSzPts val="1200"/>
              <a:buFont typeface="Arial"/>
              <a:buNone/>
            </a:pPr>
            <a:r>
              <a:rPr lang="en-US"/>
              <a:t>+ Người điều hành có thể đưa ra “câu hỏi kích hoạt”.</a:t>
            </a:r>
            <a:endParaRPr sz="1200">
              <a:latin typeface="Arial"/>
              <a:ea typeface="Arial"/>
              <a:cs typeface="Arial"/>
              <a:sym typeface="Arial"/>
            </a:endParaRPr>
          </a:p>
        </p:txBody>
      </p:sp>
      <p:sp>
        <p:nvSpPr>
          <p:cNvPr id="1302" name="Google Shape;1302;p7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7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7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23" name="Google Shape;1323;p7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7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7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33" name="Google Shape;1333;p7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7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7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43" name="Google Shape;1343;p7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7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7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54" name="Google Shape;1354;p7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7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7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Ý tưởng với ghi chú dán. Bạn có thể sử dụng nhiều cách khác nhau để nhóm các ý tưởng ngoài ma trận 2 nhân 2.</a:t>
            </a:r>
            <a:endParaRPr sz="1200">
              <a:latin typeface="Arial"/>
              <a:ea typeface="Arial"/>
              <a:cs typeface="Arial"/>
              <a:sym typeface="Arial"/>
            </a:endParaRPr>
          </a:p>
        </p:txBody>
      </p:sp>
      <p:sp>
        <p:nvSpPr>
          <p:cNvPr id="1382" name="Google Shape;1382;p7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7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7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70" name="Google Shape;1470;p7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7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7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80" name="Google Shape;1480;p7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Trong giai đoạn cuối, các nhà khoa học dữ liệu lấy dữ liệu được tinh chỉnh đầy đủ và tạo ra các báo cáo BI và mô hình AI.</a:t>
            </a:r>
            <a:r>
              <a:rPr lang="en-US"/>
              <a:t> </a:t>
            </a:r>
            <a:endParaRPr b="1" sz="1200">
              <a:solidFill>
                <a:schemeClr val="dk1"/>
              </a:solidFill>
              <a:latin typeface="Arial"/>
              <a:ea typeface="Arial"/>
              <a:cs typeface="Arial"/>
              <a:sym typeface="Arial"/>
            </a:endParaRPr>
          </a:p>
        </p:txBody>
      </p:sp>
      <p:sp>
        <p:nvSpPr>
          <p:cNvPr id="188" name="Google Shape;188;p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8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p8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90" name="Google Shape;1490;p8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8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p8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08" name="Google Shape;1508;p8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8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8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18" name="Google Shape;1518;p8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8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p8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29" name="Google Shape;1529;p8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8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p8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39" name="Google Shape;1539;p8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8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p8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49" name="Google Shape;1549;p8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8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8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59" name="Google Shape;1559;p8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8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p8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Note:</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key points are: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+Show the prototype to the user.</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+Let the user experience your prototype. Then, observe him/her interact with the prototype.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+Gather the user feedback: focus on the “user experience”, “user feeling” and “user’s first impression”.</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70" name="Google Shape;1570;p8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8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p8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91" name="Google Shape;1591;p8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8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8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01" name="Google Shape;1601;p8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"Định hướng tập hợp nhầm lẫn là một trong những loại vấn đề ngôn ngữ tự nhiên liên quan đến việc định hướng từ một tập hợp tương đối nhỏ các lựa chọn thay thế dựa trên ngữ cảnh chuỗi trong đó trang web nhập nhằng xuất hiện."</a:t>
            </a:r>
            <a:endParaRPr b="1">
              <a:latin typeface="Arial"/>
              <a:ea typeface="Arial"/>
              <a:cs typeface="Arial"/>
              <a:sym typeface="Arial"/>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latin typeface="Arial"/>
                <a:ea typeface="Arial"/>
                <a:cs typeface="Arial"/>
                <a:sym typeface="Arial"/>
              </a:rPr>
              <a:t>Có một bài báo mang tính bước ngoặt rất quan trọng của Banko và Brill, các nhà nghiên cứu tại Microsoft, vào năm 2001.</a:t>
            </a:r>
            <a:endParaRPr/>
          </a:p>
          <a:p>
            <a:pPr indent="0" lvl="0" marL="0" rtl="0" algn="l">
              <a:spcBef>
                <a:spcPts val="360"/>
              </a:spcBef>
              <a:spcAft>
                <a:spcPts val="0"/>
              </a:spcAft>
              <a:buNone/>
            </a:pPr>
            <a:r>
              <a:rPr lang="en-US">
                <a:latin typeface="Arial"/>
                <a:ea typeface="Arial"/>
                <a:cs typeface="Arial"/>
                <a:sym typeface="Arial"/>
              </a:rPr>
              <a:t>Họ đã nghiên cứu mối quan hệ giữa độ chính xác của dự đoán và lượng dữ liệu để phân biệt tập hợp nhầm lẫn.</a:t>
            </a:r>
            <a:endParaRPr/>
          </a:p>
          <a:p>
            <a:pPr indent="0" lvl="0" marL="0" rtl="0" algn="l">
              <a:spcBef>
                <a:spcPts val="360"/>
              </a:spcBef>
              <a:spcAft>
                <a:spcPts val="0"/>
              </a:spcAft>
              <a:buNone/>
            </a:pPr>
            <a:r>
              <a:rPr lang="en-US">
                <a:latin typeface="Arial"/>
                <a:ea typeface="Arial"/>
                <a:cs typeface="Arial"/>
                <a:sym typeface="Arial"/>
              </a:rPr>
              <a:t>Họ kết luận rằng mặc dù các thuật toán nói chung là quan trọng, nhưng lượng dữ liệu có sẵn lại quan trọng hơn rất nhiều đối với sự thành công của một thuật toán.</a:t>
            </a:r>
            <a:endParaRPr/>
          </a:p>
          <a:p>
            <a:pPr indent="0" lvl="0" marL="0" rtl="0" algn="l">
              <a:spcBef>
                <a:spcPts val="360"/>
              </a:spcBef>
              <a:spcAft>
                <a:spcPts val="0"/>
              </a:spcAft>
              <a:buNone/>
            </a:pPr>
            <a:r>
              <a:rPr lang="en-US">
                <a:latin typeface="Arial"/>
                <a:ea typeface="Arial"/>
                <a:cs typeface="Arial"/>
                <a:sym typeface="Arial"/>
              </a:rPr>
              <a:t>Tất cả các thuật toán hoạt động tốt hơn với nhiều dữ liệu hơn và trong khi các thuật toán khác cải thiện đáng kể hiệu suất (Ví dụ: Winnow ở vị trí cuối cùng với ít dữ liệu hơn nhưng lại vươn lên vị trí số một với bộ dữ liệu đủ lớn hơn)</a:t>
            </a:r>
            <a:endParaRPr/>
          </a:p>
          <a:p>
            <a:pPr indent="0" lvl="0" marL="0" rtl="0" algn="l">
              <a:spcBef>
                <a:spcPts val="36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[Reference]</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https://aclanthology.org/P01-1005/</a:t>
            </a:r>
            <a:endParaRPr/>
          </a:p>
          <a:p>
            <a:pPr indent="0" lvl="0" marL="0" rtl="0" algn="l">
              <a:spcBef>
                <a:spcPts val="360"/>
              </a:spcBef>
              <a:spcAft>
                <a:spcPts val="0"/>
              </a:spcAft>
              <a:buNone/>
            </a:pPr>
            <a:r>
              <a:t/>
            </a:r>
            <a:endParaRPr>
              <a:latin typeface="Arial"/>
              <a:ea typeface="Arial"/>
              <a:cs typeface="Arial"/>
              <a:sym typeface="Arial"/>
            </a:endParaRPr>
          </a:p>
        </p:txBody>
      </p:sp>
      <p:sp>
        <p:nvSpPr>
          <p:cNvPr id="198" name="Google Shape;198;p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9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9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11" name="Google Shape;1611;p9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9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1" name="Google Shape;1621;p9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22" name="Google Shape;1622;p9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9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9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32" name="Google Shape;1632;p9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9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p9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42" name="Google Shape;1642;p9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9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1" name="Google Shape;1651;p9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52" name="Google Shape;1652;p9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9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p9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62" name="Google Shape;1662;p9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96: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1" name="Google Shape;1671;p9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98"/>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98"/>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Gulim"/>
              <a:buNone/>
            </a:pPr>
            <a:r>
              <a:t/>
            </a:r>
            <a:endParaRPr b="0" i="0" sz="1809" u="none" cap="none" strike="noStrike">
              <a:solidFill>
                <a:schemeClr val="dk1"/>
              </a:solidFill>
              <a:latin typeface="Arial"/>
              <a:ea typeface="Arial"/>
              <a:cs typeface="Arial"/>
              <a:sym typeface="Arial"/>
            </a:endParaRPr>
          </a:p>
        </p:txBody>
      </p:sp>
      <p:pic>
        <p:nvPicPr>
          <p:cNvPr id="13" name="Google Shape;13;p98"/>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98"/>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98"/>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Khoá học Big Data</a:t>
            </a:r>
            <a:endParaRPr b="1" i="0" sz="2400" u="none" cap="none" strike="noStrike">
              <a:solidFill>
                <a:srgbClr val="1428A0"/>
              </a:solidFill>
              <a:latin typeface="Arial"/>
              <a:ea typeface="Arial"/>
              <a:cs typeface="Arial"/>
              <a:sym typeface="Arial"/>
            </a:endParaRPr>
          </a:p>
        </p:txBody>
      </p:sp>
      <p:sp>
        <p:nvSpPr>
          <p:cNvPr id="16" name="Google Shape;16;p98"/>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99"/>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99"/>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99"/>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99"/>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99"/>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99"/>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4" name="Google Shape;24;p99"/>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5" name="Google Shape;25;p99"/>
          <p:cNvSpPr txBox="1"/>
          <p:nvPr>
            <p:ph idx="2" type="body"/>
          </p:nvPr>
        </p:nvSpPr>
        <p:spPr>
          <a:xfrm>
            <a:off x="985323" y="2066881"/>
            <a:ext cx="5477256"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99"/>
          <p:cNvSpPr/>
          <p:nvPr/>
        </p:nvSpPr>
        <p:spPr>
          <a:xfrm>
            <a:off x="990000" y="4157757"/>
            <a:ext cx="2984471"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Khoá học Big Data</a:t>
            </a:r>
            <a:endParaRPr b="1"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27" name="Shape 27"/>
        <p:cNvGrpSpPr/>
        <p:nvPr/>
      </p:nvGrpSpPr>
      <p:grpSpPr>
        <a:xfrm>
          <a:off x="0" y="0"/>
          <a:ext cx="0" cy="0"/>
          <a:chOff x="0" y="0"/>
          <a:chExt cx="0" cy="0"/>
        </a:xfrm>
      </p:grpSpPr>
      <p:pic>
        <p:nvPicPr>
          <p:cNvPr id="28" name="Google Shape;28;p10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9" name="Google Shape;29;p100"/>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0" name="Google Shape;30;p100"/>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1" name="Google Shape;31;p100"/>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2" name="Google Shape;32;p100"/>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3" name="Google Shape;33;p100"/>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4" name="Google Shape;34;p100"/>
          <p:cNvSpPr txBox="1"/>
          <p:nvPr/>
        </p:nvSpPr>
        <p:spPr>
          <a:xfrm>
            <a:off x="5747658" y="6498002"/>
            <a:ext cx="345165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11. Hướng dẫn dự án Capstone Khoá học Big Data</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35" name="Shape 35"/>
        <p:cNvGrpSpPr/>
        <p:nvPr/>
      </p:nvGrpSpPr>
      <p:grpSpPr>
        <a:xfrm>
          <a:off x="0" y="0"/>
          <a:ext cx="0" cy="0"/>
          <a:chOff x="0" y="0"/>
          <a:chExt cx="0" cy="0"/>
        </a:xfrm>
      </p:grpSpPr>
      <p:pic>
        <p:nvPicPr>
          <p:cNvPr id="36" name="Google Shape;36;p101"/>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37" name="Google Shape;37;p101"/>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38" name="Google Shape;38;p101"/>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101"/>
          <p:cNvSpPr txBox="1"/>
          <p:nvPr/>
        </p:nvSpPr>
        <p:spPr>
          <a:xfrm>
            <a:off x="8839176" y="6503323"/>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b="0" i="0" lang="en-US" sz="831" u="none" cap="none" strike="noStrike">
                <a:solidFill>
                  <a:srgbClr val="7F7F7F"/>
                </a:solidFill>
                <a:latin typeface="Arial"/>
                <a:ea typeface="Arial"/>
                <a:cs typeface="Arial"/>
                <a:sym typeface="Arial"/>
              </a:rPr>
              <a:t>‹#›</a:t>
            </a:fld>
            <a:endParaRPr b="0" i="0" sz="831" u="none" cap="none" strike="noStrike">
              <a:solidFill>
                <a:srgbClr val="7F7F7F"/>
              </a:solidFill>
              <a:latin typeface="Arial"/>
              <a:ea typeface="Arial"/>
              <a:cs typeface="Arial"/>
              <a:sym typeface="Arial"/>
            </a:endParaRPr>
          </a:p>
        </p:txBody>
      </p:sp>
      <p:sp>
        <p:nvSpPr>
          <p:cNvPr id="40" name="Google Shape;40;p101"/>
          <p:cNvSpPr/>
          <p:nvPr/>
        </p:nvSpPr>
        <p:spPr>
          <a:xfrm>
            <a:off x="449612" y="6498004"/>
            <a:ext cx="2889714" cy="1561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14" u="none" cap="none" strike="noStrike">
                <a:solidFill>
                  <a:srgbClr val="7F7F7F"/>
                </a:solidFill>
                <a:latin typeface="Arial"/>
                <a:ea typeface="Arial"/>
                <a:cs typeface="Arial"/>
                <a:sym typeface="Arial"/>
              </a:rPr>
              <a:t>Samsung Innovation Campus</a:t>
            </a:r>
            <a:endParaRPr/>
          </a:p>
        </p:txBody>
      </p:sp>
      <p:sp>
        <p:nvSpPr>
          <p:cNvPr id="41" name="Google Shape;41;p101"/>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42" name="Google Shape;42;p101"/>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43" name="Google Shape;43;p101"/>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4" name="Google Shape;44;p101"/>
          <p:cNvSpPr/>
          <p:nvPr/>
        </p:nvSpPr>
        <p:spPr>
          <a:xfrm>
            <a:off x="990000" y="4157760"/>
            <a:ext cx="6969634"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Hướng dẫn dự án Capstone Khoá học Big Data</a:t>
            </a:r>
            <a:endParaRPr b="1" i="0" sz="2100" u="none" cap="none" strike="noStrike">
              <a:solidFill>
                <a:srgbClr val="1428A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45" name="Shape 45"/>
        <p:cNvGrpSpPr/>
        <p:nvPr/>
      </p:nvGrpSpPr>
      <p:grpSpPr>
        <a:xfrm>
          <a:off x="0" y="0"/>
          <a:ext cx="0" cy="0"/>
          <a:chOff x="0" y="0"/>
          <a:chExt cx="0" cy="0"/>
        </a:xfrm>
      </p:grpSpPr>
      <p:pic>
        <p:nvPicPr>
          <p:cNvPr id="46" name="Google Shape;46;p102"/>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47" name="Google Shape;47;p102"/>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8" name="Google Shape;48;p10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49" name="Google Shape;49;p102"/>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50" name="Google Shape;50;p10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1" name="Google Shape;51;p10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2" name="Google Shape;52;p10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1"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3" name="Google Shape;53;p10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11150" lvl="2" marL="1371600" marR="0" rtl="0" algn="l">
              <a:lnSpc>
                <a:spcPct val="90000"/>
              </a:lnSpc>
              <a:spcBef>
                <a:spcPts val="462"/>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4" name="Google Shape;54;p102"/>
          <p:cNvSpPr txBox="1"/>
          <p:nvPr/>
        </p:nvSpPr>
        <p:spPr>
          <a:xfrm>
            <a:off x="5773784" y="6498002"/>
            <a:ext cx="3425526"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11. Hướng dẫn dự án Capstone Khoá học Big Data</a:t>
            </a:r>
            <a:endParaRPr b="1" i="0" sz="900" u="none" cap="none" strike="noStrike">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55" name="Shape 55"/>
        <p:cNvGrpSpPr/>
        <p:nvPr/>
      </p:nvGrpSpPr>
      <p:grpSpPr>
        <a:xfrm>
          <a:off x="0" y="0"/>
          <a:ext cx="0" cy="0"/>
          <a:chOff x="0" y="0"/>
          <a:chExt cx="0" cy="0"/>
        </a:xfrm>
      </p:grpSpPr>
      <p:pic>
        <p:nvPicPr>
          <p:cNvPr id="56" name="Google Shape;56;p103"/>
          <p:cNvPicPr preferRelativeResize="0"/>
          <p:nvPr/>
        </p:nvPicPr>
        <p:blipFill rotWithShape="1">
          <a:blip r:embed="rId2">
            <a:alphaModFix/>
          </a:blip>
          <a:srcRect b="0" l="0" r="0" t="0"/>
          <a:stretch/>
        </p:blipFill>
        <p:spPr>
          <a:xfrm>
            <a:off x="2" y="4395"/>
            <a:ext cx="9902825" cy="6853605"/>
          </a:xfrm>
          <a:prstGeom prst="rect">
            <a:avLst/>
          </a:prstGeom>
          <a:noFill/>
          <a:ln>
            <a:noFill/>
          </a:ln>
        </p:spPr>
      </p:pic>
      <p:sp>
        <p:nvSpPr>
          <p:cNvPr id="57" name="Google Shape;57;p103"/>
          <p:cNvSpPr/>
          <p:nvPr/>
        </p:nvSpPr>
        <p:spPr>
          <a:xfrm>
            <a:off x="2"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Gulim"/>
              <a:ea typeface="Gulim"/>
              <a:cs typeface="Gulim"/>
              <a:sym typeface="Gulim"/>
            </a:endParaRPr>
          </a:p>
        </p:txBody>
      </p:sp>
      <p:sp>
        <p:nvSpPr>
          <p:cNvPr id="58" name="Google Shape;58;p103"/>
          <p:cNvSpPr/>
          <p:nvPr/>
        </p:nvSpPr>
        <p:spPr>
          <a:xfrm>
            <a:off x="449612" y="5677033"/>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59" name="Google Shape;59;p103"/>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60" name="Google Shape;60;p103"/>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Gulim"/>
              <a:buNone/>
            </a:pPr>
            <a:r>
              <a:t/>
            </a:r>
            <a:endParaRPr sz="1959">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1" name="Shape 61"/>
        <p:cNvGrpSpPr/>
        <p:nvPr/>
      </p:nvGrpSpPr>
      <p:grpSpPr>
        <a:xfrm>
          <a:off x="0" y="0"/>
          <a:ext cx="0" cy="0"/>
          <a:chOff x="0" y="0"/>
          <a:chExt cx="0" cy="0"/>
        </a:xfrm>
      </p:grpSpPr>
      <p:sp>
        <p:nvSpPr>
          <p:cNvPr id="62" name="Google Shape;62;p10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3" name="Google Shape;63;p10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64" name="Google Shape;64;p104"/>
          <p:cNvSpPr txBox="1"/>
          <p:nvPr/>
        </p:nvSpPr>
        <p:spPr>
          <a:xfrm>
            <a:off x="5765075" y="6498000"/>
            <a:ext cx="343423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11. Hướng dẫn dự án Capstone Khoá học Big Data</a:t>
            </a:r>
            <a:endParaRPr b="1" i="0" sz="900">
              <a:solidFill>
                <a:srgbClr val="7F7F7F"/>
              </a:solidFill>
              <a:latin typeface="Arial"/>
              <a:ea typeface="Arial"/>
              <a:cs typeface="Arial"/>
              <a:sym typeface="Arial"/>
            </a:endParaRPr>
          </a:p>
        </p:txBody>
      </p:sp>
      <p:sp>
        <p:nvSpPr>
          <p:cNvPr id="65" name="Google Shape;65;p104"/>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a:solidFill>
                  <a:srgbClr val="002F8E"/>
                </a:solidFill>
                <a:latin typeface="Arial"/>
                <a:ea typeface="Arial"/>
                <a:cs typeface="Arial"/>
                <a:sym typeface="Arial"/>
              </a:rPr>
              <a:t>Mô tả chương</a:t>
            </a:r>
            <a:endParaRPr b="1" i="0" sz="2400">
              <a:solidFill>
                <a:srgbClr val="002F8E"/>
              </a:solidFill>
              <a:latin typeface="Arial"/>
              <a:ea typeface="Arial"/>
              <a:cs typeface="Arial"/>
              <a:sym typeface="Arial"/>
            </a:endParaRPr>
          </a:p>
        </p:txBody>
      </p:sp>
      <p:cxnSp>
        <p:nvCxnSpPr>
          <p:cNvPr id="66" name="Google Shape;66;p104"/>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67" name="Google Shape;67;p104"/>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8" name="Google Shape;68;p104"/>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9" name="Google Shape;69;p104"/>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Nội dung:</a:t>
            </a:r>
            <a:endParaRPr/>
          </a:p>
        </p:txBody>
      </p:sp>
      <p:sp>
        <p:nvSpPr>
          <p:cNvPr id="70" name="Google Shape;70;p104"/>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04"/>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Mục tiêu:</a:t>
            </a:r>
            <a:endParaRPr/>
          </a:p>
        </p:txBody>
      </p:sp>
      <p:sp>
        <p:nvSpPr>
          <p:cNvPr id="72" name="Google Shape;72;p104"/>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04"/>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kaggle.com/" TargetMode="External"/><Relationship Id="rId4" Type="http://schemas.openxmlformats.org/officeDocument/2006/relationships/hyperlink" Target="https://data.worldbank.org/" TargetMode="External"/><Relationship Id="rId10" Type="http://schemas.openxmlformats.org/officeDocument/2006/relationships/hyperlink" Target="https://github.com/awesomedata/awesome-public-datasets" TargetMode="External"/><Relationship Id="rId9" Type="http://schemas.openxmlformats.org/officeDocument/2006/relationships/hyperlink" Target="https://www.data.gov/" TargetMode="External"/><Relationship Id="rId5" Type="http://schemas.openxmlformats.org/officeDocument/2006/relationships/hyperlink" Target="https://www.who.int/data/gho/" TargetMode="External"/><Relationship Id="rId6" Type="http://schemas.openxmlformats.org/officeDocument/2006/relationships/hyperlink" Target="https://www.google.com/publicdata/directory" TargetMode="External"/><Relationship Id="rId7" Type="http://schemas.openxmlformats.org/officeDocument/2006/relationships/hyperlink" Target="https://www.google.com/publicdata/directory" TargetMode="External"/><Relationship Id="rId8" Type="http://schemas.openxmlformats.org/officeDocument/2006/relationships/hyperlink" Target="https://www.census.gov/data.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eveloper.twitter.com/en/products/twitter-api/academic-research" TargetMode="Externa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eveloper.twitter.com/en"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eveloper.twitter.com/en/docs/projects/overview" TargetMode="External"/><Relationship Id="rId4" Type="http://schemas.openxmlformats.org/officeDocument/2006/relationships/hyperlink" Target="https://developer.twitter.com/en/docs/apps/overview" TargetMode="External"/><Relationship Id="rId5" Type="http://schemas.openxmlformats.org/officeDocument/2006/relationships/hyperlink" Target="https://developer.twitter.com/en/docs/authentication/oauth-1-0a" TargetMode="External"/><Relationship Id="rId6" Type="http://schemas.openxmlformats.org/officeDocument/2006/relationships/image" Target="../media/image58.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eveloper.twitter.com/en/portal/dashboard" TargetMode="External"/><Relationship Id="rId4" Type="http://schemas.openxmlformats.org/officeDocument/2006/relationships/hyperlink" Target="https://developer.twitter.com/en/docs/apps/overview" TargetMode="External"/><Relationship Id="rId5" Type="http://schemas.openxmlformats.org/officeDocument/2006/relationships/hyperlink" Target="https://developer.twitter.com/en/docs/api-reference-index#twitter-api-v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github.com/FreeOpcUa/python-opcua" TargetMode="External"/><Relationship Id="rId4" Type="http://schemas.openxmlformats.org/officeDocument/2006/relationships/hyperlink" Target="https://python-opcua.readthedocs.io/en/latest/" TargetMode="External"/><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flume.apache.org/FlumeUserGuide.html#twitter-1-firehose-source-experimental" TargetMode="External"/><Relationship Id="rId4" Type="http://schemas.openxmlformats.org/officeDocument/2006/relationships/hyperlink" Target="https://flume.apache.org/FlumeUserGuide.html#hdfs-sink" TargetMode="External"/><Relationship Id="rId5" Type="http://schemas.openxmlformats.org/officeDocument/2006/relationships/hyperlink" Target="https://flume.apache.org/FlumeUserGuide.html#kafka-sink" TargetMode="External"/><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55.pn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www.researchgate.net/publication/347125037_Yelp_Review_Rating_Prediction_Machine_Learning_and_Deep_Learning_Models" TargetMode="External"/><Relationship Id="rId4" Type="http://schemas.openxmlformats.org/officeDocument/2006/relationships/hyperlink" Target="https://www.researchgate.net/publication/346417544_Sentiment_Analysis_of_Yelp_Review" TargetMode="External"/><Relationship Id="rId5" Type="http://schemas.openxmlformats.org/officeDocument/2006/relationships/hyperlink" Target="https://www.researchgate.net/publication/351952663_Yelp_Restaurant_Reviews_as_Star_Rating_Predictors" TargetMode="External"/><Relationship Id="rId6" Type="http://schemas.openxmlformats.org/officeDocument/2006/relationships/hyperlink" Target="https://www.researchgate.net/publication/350992537_Yelp_Dataset_Analysis_using_Scalable_Big_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hyperlink" Target="https://www.ideo.org/bio/tim-brow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designingbetter.c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4.png"/><Relationship Id="rId11" Type="http://schemas.openxmlformats.org/officeDocument/2006/relationships/image" Target="../media/image8.png"/><Relationship Id="rId10" Type="http://schemas.openxmlformats.org/officeDocument/2006/relationships/image" Target="../media/image5.png"/><Relationship Id="rId12"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webdesignledger.com/18-great-examples-of-sketched-ui-wireframes-and-mockups/" TargetMode="External"/><Relationship Id="rId4" Type="http://schemas.openxmlformats.org/officeDocument/2006/relationships/hyperlink" Target="https://flinto.com/" TargetMode="External"/><Relationship Id="rId5" Type="http://schemas.openxmlformats.org/officeDocument/2006/relationships/hyperlink" Target="https://balsamiq.com/" TargetMode="External"/><Relationship Id="rId6" Type="http://schemas.openxmlformats.org/officeDocument/2006/relationships/hyperlink" Target="https://www.youtube.com/watch?v=zLysy3IPfFI" TargetMode="External"/><Relationship Id="rId7" Type="http://schemas.openxmlformats.org/officeDocument/2006/relationships/hyperlink" Target="https://www.youtube.com/watch?v=ppnRQD06ggY#t=22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a:t>
            </a:r>
            <a:endParaRPr/>
          </a:p>
        </p:txBody>
      </p:sp>
      <p:sp>
        <p:nvSpPr>
          <p:cNvPr id="212" name="Google Shape;212;p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và loại dữ liệu điển hình</a:t>
            </a:r>
            <a:endParaRPr>
              <a:latin typeface="Arial"/>
              <a:ea typeface="Arial"/>
              <a:cs typeface="Arial"/>
              <a:sym typeface="Arial"/>
            </a:endParaRPr>
          </a:p>
        </p:txBody>
      </p:sp>
      <p:sp>
        <p:nvSpPr>
          <p:cNvPr id="213" name="Google Shape;213;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14" name="Google Shape;214;p10"/>
          <p:cNvSpPr txBox="1"/>
          <p:nvPr>
            <p:ph idx="4" type="body"/>
          </p:nvPr>
        </p:nvSpPr>
        <p:spPr>
          <a:xfrm>
            <a:off x="535872" y="2232771"/>
            <a:ext cx="8932128" cy="320688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Nguồn dữ liệu có cấu trúc</a:t>
            </a:r>
            <a:endParaRPr/>
          </a:p>
          <a:p>
            <a:pPr indent="-182563" lvl="1" marL="360363" rtl="0" algn="l">
              <a:lnSpc>
                <a:spcPct val="138461"/>
              </a:lnSpc>
              <a:spcBef>
                <a:spcPts val="500"/>
              </a:spcBef>
              <a:spcAft>
                <a:spcPts val="0"/>
              </a:spcAft>
              <a:buClr>
                <a:srgbClr val="262626"/>
              </a:buClr>
              <a:buSzPts val="1040"/>
              <a:buChar char="•"/>
            </a:pPr>
            <a:r>
              <a:rPr lang="en-US"/>
              <a:t>RDBMS, csv</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phi cấu trúc</a:t>
            </a:r>
            <a:endParaRPr/>
          </a:p>
          <a:p>
            <a:pPr indent="-182563" lvl="1" marL="360363" rtl="0" algn="l">
              <a:lnSpc>
                <a:spcPct val="138461"/>
              </a:lnSpc>
              <a:spcBef>
                <a:spcPts val="500"/>
              </a:spcBef>
              <a:spcAft>
                <a:spcPts val="0"/>
              </a:spcAft>
              <a:buClr>
                <a:srgbClr val="262626"/>
              </a:buClr>
              <a:buSzPts val="1040"/>
              <a:buChar char="•"/>
            </a:pPr>
            <a:r>
              <a:rPr lang="en-US"/>
              <a:t>SNS, Voice of Customer</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bán cấu trúc</a:t>
            </a:r>
            <a:endParaRPr/>
          </a:p>
          <a:p>
            <a:pPr indent="-182563" lvl="1" marL="360363" rtl="0" algn="l">
              <a:lnSpc>
                <a:spcPct val="138461"/>
              </a:lnSpc>
              <a:spcBef>
                <a:spcPts val="500"/>
              </a:spcBef>
              <a:spcAft>
                <a:spcPts val="0"/>
              </a:spcAft>
              <a:buClr>
                <a:srgbClr val="262626"/>
              </a:buClr>
              <a:buSzPts val="1040"/>
              <a:buChar char="•"/>
            </a:pPr>
            <a:r>
              <a:rPr lang="en-US"/>
              <a:t>Nhật ký web</a:t>
            </a:r>
            <a:endParaRPr/>
          </a:p>
          <a:p>
            <a:pPr indent="-177800" lvl="0" marL="177800" rtl="0" algn="l">
              <a:lnSpc>
                <a:spcPct val="128571"/>
              </a:lnSpc>
              <a:spcBef>
                <a:spcPts val="1000"/>
              </a:spcBef>
              <a:spcAft>
                <a:spcPts val="0"/>
              </a:spcAft>
              <a:buClr>
                <a:srgbClr val="262626"/>
              </a:buClr>
              <a:buSzPts val="1400"/>
              <a:buFont typeface="Arial"/>
              <a:buChar char="•"/>
            </a:pPr>
            <a:r>
              <a:rPr lang="en-US"/>
              <a:t>Truyền nguồn dữ liệu</a:t>
            </a:r>
            <a:endParaRPr/>
          </a:p>
          <a:p>
            <a:pPr indent="-182563" lvl="1" marL="360363" rtl="0" algn="l">
              <a:lnSpc>
                <a:spcPct val="138461"/>
              </a:lnSpc>
              <a:spcBef>
                <a:spcPts val="500"/>
              </a:spcBef>
              <a:spcAft>
                <a:spcPts val="0"/>
              </a:spcAft>
              <a:buClr>
                <a:srgbClr val="262626"/>
              </a:buClr>
              <a:buSzPts val="1040"/>
              <a:buChar char="•"/>
            </a:pPr>
            <a:r>
              <a:rPr lang="en-US"/>
              <a:t> Bao gồm dữ liệu ở bất kỳ định dạng nào ở trên</a:t>
            </a:r>
            <a:endParaRPr/>
          </a:p>
          <a:p>
            <a:pPr indent="-182563" lvl="1" marL="360363" rtl="0" algn="l">
              <a:lnSpc>
                <a:spcPct val="138461"/>
              </a:lnSpc>
              <a:spcBef>
                <a:spcPts val="500"/>
              </a:spcBef>
              <a:spcAft>
                <a:spcPts val="0"/>
              </a:spcAft>
              <a:buClr>
                <a:srgbClr val="262626"/>
              </a:buClr>
              <a:buSzPts val="1040"/>
              <a:buChar char="•"/>
            </a:pPr>
            <a:r>
              <a:rPr lang="en-US"/>
              <a:t>Dữ liệu trực tiếp và có sẵn trong thời gian thực</a:t>
            </a:r>
            <a:endParaRPr/>
          </a:p>
        </p:txBody>
      </p:sp>
      <p:grpSp>
        <p:nvGrpSpPr>
          <p:cNvPr id="215" name="Google Shape;215;p10"/>
          <p:cNvGrpSpPr/>
          <p:nvPr/>
        </p:nvGrpSpPr>
        <p:grpSpPr>
          <a:xfrm>
            <a:off x="5846361" y="2093279"/>
            <a:ext cx="2609367" cy="4060377"/>
            <a:chOff x="5846361" y="2093279"/>
            <a:chExt cx="2609367" cy="4060377"/>
          </a:xfrm>
        </p:grpSpPr>
        <p:sp>
          <p:nvSpPr>
            <p:cNvPr id="216" name="Google Shape;216;p10"/>
            <p:cNvSpPr/>
            <p:nvPr/>
          </p:nvSpPr>
          <p:spPr>
            <a:xfrm>
              <a:off x="5846361" y="2212139"/>
              <a:ext cx="2609367" cy="3941517"/>
            </a:xfrm>
            <a:prstGeom prst="roundRect">
              <a:avLst>
                <a:gd fmla="val 9313" name="adj"/>
              </a:avLst>
            </a:prstGeom>
            <a:solidFill>
              <a:schemeClr val="lt1"/>
            </a:solidFill>
            <a:ln cap="flat" cmpd="sng" w="9525">
              <a:solidFill>
                <a:srgbClr val="1F45B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217" name="Google Shape;217;p10"/>
            <p:cNvGrpSpPr/>
            <p:nvPr/>
          </p:nvGrpSpPr>
          <p:grpSpPr>
            <a:xfrm>
              <a:off x="5978303" y="2417967"/>
              <a:ext cx="2302431" cy="3612813"/>
              <a:chOff x="6704706" y="2423271"/>
              <a:chExt cx="2437902" cy="3825386"/>
            </a:xfrm>
          </p:grpSpPr>
          <p:grpSp>
            <p:nvGrpSpPr>
              <p:cNvPr id="218" name="Google Shape;218;p10"/>
              <p:cNvGrpSpPr/>
              <p:nvPr/>
            </p:nvGrpSpPr>
            <p:grpSpPr>
              <a:xfrm>
                <a:off x="7985435" y="2423271"/>
                <a:ext cx="1125161" cy="1131372"/>
                <a:chOff x="7985435" y="2423271"/>
                <a:chExt cx="1125161" cy="1131372"/>
              </a:xfrm>
            </p:grpSpPr>
            <p:sp>
              <p:nvSpPr>
                <p:cNvPr id="219" name="Google Shape;219;p10"/>
                <p:cNvSpPr/>
                <p:nvPr/>
              </p:nvSpPr>
              <p:spPr>
                <a:xfrm>
                  <a:off x="7985435"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0" name="Google Shape;220;p10"/>
                <p:cNvSpPr/>
                <p:nvPr/>
              </p:nvSpPr>
              <p:spPr>
                <a:xfrm>
                  <a:off x="8276709"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1" name="Google Shape;221;p10"/>
                <p:cNvSpPr/>
                <p:nvPr/>
              </p:nvSpPr>
              <p:spPr>
                <a:xfrm>
                  <a:off x="8567983"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2" name="Google Shape;222;p10"/>
                <p:cNvSpPr/>
                <p:nvPr/>
              </p:nvSpPr>
              <p:spPr>
                <a:xfrm>
                  <a:off x="8859257"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3" name="Google Shape;223;p10"/>
                <p:cNvSpPr/>
                <p:nvPr/>
              </p:nvSpPr>
              <p:spPr>
                <a:xfrm>
                  <a:off x="7985435"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4" name="Google Shape;224;p10"/>
                <p:cNvSpPr/>
                <p:nvPr/>
              </p:nvSpPr>
              <p:spPr>
                <a:xfrm>
                  <a:off x="8276709"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5" name="Google Shape;225;p10"/>
                <p:cNvSpPr/>
                <p:nvPr/>
              </p:nvSpPr>
              <p:spPr>
                <a:xfrm>
                  <a:off x="8567983"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6" name="Google Shape;226;p10"/>
                <p:cNvSpPr/>
                <p:nvPr/>
              </p:nvSpPr>
              <p:spPr>
                <a:xfrm>
                  <a:off x="8859257"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7" name="Google Shape;227;p10"/>
                <p:cNvSpPr/>
                <p:nvPr/>
              </p:nvSpPr>
              <p:spPr>
                <a:xfrm>
                  <a:off x="7985435"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8" name="Google Shape;228;p10"/>
                <p:cNvSpPr/>
                <p:nvPr/>
              </p:nvSpPr>
              <p:spPr>
                <a:xfrm>
                  <a:off x="8276709"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9" name="Google Shape;229;p10"/>
                <p:cNvSpPr/>
                <p:nvPr/>
              </p:nvSpPr>
              <p:spPr>
                <a:xfrm>
                  <a:off x="8567983"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0" name="Google Shape;230;p10"/>
                <p:cNvSpPr/>
                <p:nvPr/>
              </p:nvSpPr>
              <p:spPr>
                <a:xfrm>
                  <a:off x="8859257"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1" name="Google Shape;231;p10"/>
                <p:cNvSpPr/>
                <p:nvPr/>
              </p:nvSpPr>
              <p:spPr>
                <a:xfrm>
                  <a:off x="7985435"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2" name="Google Shape;232;p10"/>
                <p:cNvSpPr/>
                <p:nvPr/>
              </p:nvSpPr>
              <p:spPr>
                <a:xfrm>
                  <a:off x="8276709"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3" name="Google Shape;233;p10"/>
                <p:cNvSpPr/>
                <p:nvPr/>
              </p:nvSpPr>
              <p:spPr>
                <a:xfrm>
                  <a:off x="8567983"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4" name="Google Shape;234;p10"/>
                <p:cNvSpPr/>
                <p:nvPr/>
              </p:nvSpPr>
              <p:spPr>
                <a:xfrm>
                  <a:off x="8859257"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35" name="Google Shape;235;p10"/>
              <p:cNvSpPr txBox="1"/>
              <p:nvPr/>
            </p:nvSpPr>
            <p:spPr>
              <a:xfrm>
                <a:off x="6896260" y="2793426"/>
                <a:ext cx="957771"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có cấu trúc</a:t>
                </a:r>
                <a:endParaRPr b="0" i="0" sz="1200" u="none" cap="none" strike="noStrike">
                  <a:solidFill>
                    <a:srgbClr val="1F45BC"/>
                  </a:solidFill>
                  <a:latin typeface="Arial"/>
                  <a:ea typeface="Arial"/>
                  <a:cs typeface="Arial"/>
                  <a:sym typeface="Arial"/>
                </a:endParaRPr>
              </a:p>
            </p:txBody>
          </p:sp>
          <p:grpSp>
            <p:nvGrpSpPr>
              <p:cNvPr id="236" name="Google Shape;236;p10"/>
              <p:cNvGrpSpPr/>
              <p:nvPr/>
            </p:nvGrpSpPr>
            <p:grpSpPr>
              <a:xfrm>
                <a:off x="8005402" y="3756478"/>
                <a:ext cx="1125161" cy="1131372"/>
                <a:chOff x="8005402" y="3756478"/>
                <a:chExt cx="1125161" cy="1131372"/>
              </a:xfrm>
            </p:grpSpPr>
            <p:sp>
              <p:nvSpPr>
                <p:cNvPr id="237" name="Google Shape;237;p10"/>
                <p:cNvSpPr/>
                <p:nvPr/>
              </p:nvSpPr>
              <p:spPr>
                <a:xfrm>
                  <a:off x="8005402" y="3756478"/>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8" name="Google Shape;238;p10"/>
                <p:cNvSpPr/>
                <p:nvPr/>
              </p:nvSpPr>
              <p:spPr>
                <a:xfrm>
                  <a:off x="8296676" y="3756478"/>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9" name="Google Shape;239;p10"/>
                <p:cNvSpPr/>
                <p:nvPr/>
              </p:nvSpPr>
              <p:spPr>
                <a:xfrm>
                  <a:off x="8587950" y="3756478"/>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0" name="Google Shape;240;p10"/>
                <p:cNvSpPr/>
                <p:nvPr/>
              </p:nvSpPr>
              <p:spPr>
                <a:xfrm>
                  <a:off x="8879224" y="3756478"/>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1" name="Google Shape;241;p10"/>
                <p:cNvSpPr/>
                <p:nvPr/>
              </p:nvSpPr>
              <p:spPr>
                <a:xfrm>
                  <a:off x="8005402" y="4049822"/>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2" name="Google Shape;242;p10"/>
                <p:cNvSpPr/>
                <p:nvPr/>
              </p:nvSpPr>
              <p:spPr>
                <a:xfrm>
                  <a:off x="8296676" y="4049822"/>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3" name="Google Shape;243;p10"/>
                <p:cNvSpPr/>
                <p:nvPr/>
              </p:nvSpPr>
              <p:spPr>
                <a:xfrm>
                  <a:off x="8587950" y="4049822"/>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4" name="Google Shape;244;p10"/>
                <p:cNvSpPr/>
                <p:nvPr/>
              </p:nvSpPr>
              <p:spPr>
                <a:xfrm>
                  <a:off x="8879224" y="4049822"/>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5" name="Google Shape;245;p10"/>
                <p:cNvSpPr/>
                <p:nvPr/>
              </p:nvSpPr>
              <p:spPr>
                <a:xfrm>
                  <a:off x="8005402" y="4343167"/>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6" name="Google Shape;246;p10"/>
                <p:cNvSpPr/>
                <p:nvPr/>
              </p:nvSpPr>
              <p:spPr>
                <a:xfrm>
                  <a:off x="8296676" y="4343167"/>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7" name="Google Shape;247;p10"/>
                <p:cNvSpPr/>
                <p:nvPr/>
              </p:nvSpPr>
              <p:spPr>
                <a:xfrm>
                  <a:off x="8587950" y="4343167"/>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8" name="Google Shape;248;p10"/>
                <p:cNvSpPr/>
                <p:nvPr/>
              </p:nvSpPr>
              <p:spPr>
                <a:xfrm>
                  <a:off x="8879224" y="4343167"/>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9" name="Google Shape;249;p10"/>
                <p:cNvSpPr/>
                <p:nvPr/>
              </p:nvSpPr>
              <p:spPr>
                <a:xfrm>
                  <a:off x="8005402" y="4636511"/>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0" name="Google Shape;250;p10"/>
                <p:cNvSpPr/>
                <p:nvPr/>
              </p:nvSpPr>
              <p:spPr>
                <a:xfrm>
                  <a:off x="8296676" y="4636511"/>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1" name="Google Shape;251;p10"/>
                <p:cNvSpPr/>
                <p:nvPr/>
              </p:nvSpPr>
              <p:spPr>
                <a:xfrm>
                  <a:off x="8587950" y="4636511"/>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2" name="Google Shape;252;p10"/>
                <p:cNvSpPr/>
                <p:nvPr/>
              </p:nvSpPr>
              <p:spPr>
                <a:xfrm>
                  <a:off x="8879224" y="463651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53" name="Google Shape;253;p10"/>
              <p:cNvSpPr txBox="1"/>
              <p:nvPr/>
            </p:nvSpPr>
            <p:spPr>
              <a:xfrm>
                <a:off x="6704706" y="4126633"/>
                <a:ext cx="1149326"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Semi-Dữ liệu có cấu trúc</a:t>
                </a:r>
                <a:endParaRPr b="0" i="0" sz="1200" u="none" cap="none" strike="noStrike">
                  <a:solidFill>
                    <a:srgbClr val="1F45BC"/>
                  </a:solidFill>
                  <a:latin typeface="Arial"/>
                  <a:ea typeface="Arial"/>
                  <a:cs typeface="Arial"/>
                  <a:sym typeface="Arial"/>
                </a:endParaRPr>
              </a:p>
            </p:txBody>
          </p:sp>
          <p:grpSp>
            <p:nvGrpSpPr>
              <p:cNvPr id="254" name="Google Shape;254;p10"/>
              <p:cNvGrpSpPr/>
              <p:nvPr/>
            </p:nvGrpSpPr>
            <p:grpSpPr>
              <a:xfrm>
                <a:off x="8005402" y="5089687"/>
                <a:ext cx="1137206" cy="1158970"/>
                <a:chOff x="5104984" y="3954604"/>
                <a:chExt cx="1954622" cy="1992030"/>
              </a:xfrm>
            </p:grpSpPr>
            <p:sp>
              <p:nvSpPr>
                <p:cNvPr id="255" name="Google Shape;255;p10"/>
                <p:cNvSpPr/>
                <p:nvPr/>
              </p:nvSpPr>
              <p:spPr>
                <a:xfrm>
                  <a:off x="5194777" y="5511099"/>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6" name="Google Shape;256;p10"/>
                <p:cNvSpPr/>
                <p:nvPr/>
              </p:nvSpPr>
              <p:spPr>
                <a:xfrm>
                  <a:off x="6652355" y="4979947"/>
                  <a:ext cx="407251"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7" name="Google Shape;257;p10"/>
                <p:cNvSpPr/>
                <p:nvPr/>
              </p:nvSpPr>
              <p:spPr>
                <a:xfrm>
                  <a:off x="6225543" y="447321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8" name="Google Shape;258;p10"/>
                <p:cNvSpPr/>
                <p:nvPr/>
              </p:nvSpPr>
              <p:spPr>
                <a:xfrm>
                  <a:off x="5956779" y="4866573"/>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9" name="Google Shape;259;p10"/>
                <p:cNvSpPr/>
                <p:nvPr/>
              </p:nvSpPr>
              <p:spPr>
                <a:xfrm>
                  <a:off x="5104984" y="395460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0" name="Google Shape;260;p10"/>
                <p:cNvSpPr/>
                <p:nvPr/>
              </p:nvSpPr>
              <p:spPr>
                <a:xfrm>
                  <a:off x="5476439" y="4118530"/>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1" name="Google Shape;261;p10"/>
                <p:cNvSpPr/>
                <p:nvPr/>
              </p:nvSpPr>
              <p:spPr>
                <a:xfrm>
                  <a:off x="6171315" y="4106039"/>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2" name="Google Shape;262;p10"/>
                <p:cNvSpPr/>
                <p:nvPr/>
              </p:nvSpPr>
              <p:spPr>
                <a:xfrm>
                  <a:off x="6600062" y="3968017"/>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3" name="Google Shape;263;p10"/>
                <p:cNvSpPr/>
                <p:nvPr/>
              </p:nvSpPr>
              <p:spPr>
                <a:xfrm>
                  <a:off x="5210126" y="4488657"/>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4" name="Google Shape;264;p10"/>
                <p:cNvSpPr/>
                <p:nvPr/>
              </p:nvSpPr>
              <p:spPr>
                <a:xfrm>
                  <a:off x="5663017" y="461023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5" name="Google Shape;265;p10"/>
                <p:cNvSpPr/>
                <p:nvPr/>
              </p:nvSpPr>
              <p:spPr>
                <a:xfrm>
                  <a:off x="6581352" y="4547947"/>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6" name="Google Shape;266;p10"/>
                <p:cNvSpPr/>
                <p:nvPr/>
              </p:nvSpPr>
              <p:spPr>
                <a:xfrm>
                  <a:off x="5124272" y="5025657"/>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7" name="Google Shape;267;p10"/>
                <p:cNvSpPr/>
                <p:nvPr/>
              </p:nvSpPr>
              <p:spPr>
                <a:xfrm>
                  <a:off x="5410923" y="527616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8" name="Google Shape;268;p10"/>
                <p:cNvSpPr/>
                <p:nvPr/>
              </p:nvSpPr>
              <p:spPr>
                <a:xfrm>
                  <a:off x="6441543" y="5263061"/>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9" name="Google Shape;269;p10"/>
                <p:cNvSpPr/>
                <p:nvPr/>
              </p:nvSpPr>
              <p:spPr>
                <a:xfrm>
                  <a:off x="5697409" y="5179511"/>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0" name="Google Shape;270;p10"/>
                <p:cNvSpPr/>
                <p:nvPr/>
              </p:nvSpPr>
              <p:spPr>
                <a:xfrm>
                  <a:off x="5975399" y="5497992"/>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1" name="Google Shape;271;p10"/>
                <p:cNvSpPr/>
                <p:nvPr/>
              </p:nvSpPr>
              <p:spPr>
                <a:xfrm>
                  <a:off x="6618437" y="551463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2" name="Google Shape;272;p10"/>
                <p:cNvSpPr/>
                <p:nvPr/>
              </p:nvSpPr>
              <p:spPr>
                <a:xfrm>
                  <a:off x="5825773" y="395460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73" name="Google Shape;273;p10"/>
              <p:cNvSpPr txBox="1"/>
              <p:nvPr/>
            </p:nvSpPr>
            <p:spPr>
              <a:xfrm>
                <a:off x="6824574" y="5473638"/>
                <a:ext cx="1029457"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phi cấu trúc</a:t>
                </a:r>
                <a:endParaRPr b="0" i="0" sz="1200" u="none" cap="none" strike="noStrike">
                  <a:solidFill>
                    <a:srgbClr val="1F45BC"/>
                  </a:solidFill>
                  <a:latin typeface="Arial"/>
                  <a:ea typeface="Arial"/>
                  <a:cs typeface="Arial"/>
                  <a:sym typeface="Arial"/>
                </a:endParaRPr>
              </a:p>
            </p:txBody>
          </p:sp>
        </p:grpSp>
        <p:sp>
          <p:nvSpPr>
            <p:cNvPr id="274" name="Google Shape;274;p10"/>
            <p:cNvSpPr/>
            <p:nvPr/>
          </p:nvSpPr>
          <p:spPr>
            <a:xfrm>
              <a:off x="6238372" y="2093279"/>
              <a:ext cx="851153"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600" u="none" cap="none" strike="noStrike">
                  <a:solidFill>
                    <a:srgbClr val="1F45BC"/>
                  </a:solidFill>
                  <a:latin typeface="Arial"/>
                  <a:ea typeface="Arial"/>
                  <a:cs typeface="Arial"/>
                  <a:sym typeface="Arial"/>
                </a:rPr>
                <a:t>Big Data</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1"/>
          <p:cNvSpPr txBox="1"/>
          <p:nvPr>
            <p:ph idx="1" type="body"/>
          </p:nvPr>
        </p:nvSpPr>
        <p:spPr>
          <a:xfrm>
            <a:off x="449611" y="447880"/>
            <a:ext cx="7665689"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281" name="Google Shape;281;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dữ liệu có cấu trúc ví dụ</a:t>
            </a:r>
            <a:endParaRPr>
              <a:latin typeface="Arial"/>
              <a:ea typeface="Arial"/>
              <a:cs typeface="Arial"/>
              <a:sym typeface="Arial"/>
            </a:endParaRPr>
          </a:p>
        </p:txBody>
      </p:sp>
      <p:sp>
        <p:nvSpPr>
          <p:cNvPr id="282" name="Google Shape;282;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83" name="Google Shape;283;p11"/>
          <p:cNvSpPr txBox="1"/>
          <p:nvPr>
            <p:ph idx="4" type="body"/>
          </p:nvPr>
        </p:nvSpPr>
        <p:spPr>
          <a:xfrm>
            <a:off x="535872" y="2226568"/>
            <a:ext cx="8932128" cy="203398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Trường hợp sử dụng rất phổ biến là di chuyển dữ liệu của dữ liệu Kho dữ liệu doanh nghiệp (EDW) sang Hadoop</a:t>
            </a:r>
            <a:endParaRPr/>
          </a:p>
          <a:p>
            <a:pPr indent="-177800" lvl="0" marL="177800" rtl="0" algn="l">
              <a:lnSpc>
                <a:spcPct val="128571"/>
              </a:lnSpc>
              <a:spcBef>
                <a:spcPts val="1000"/>
              </a:spcBef>
              <a:spcAft>
                <a:spcPts val="0"/>
              </a:spcAft>
              <a:buClr>
                <a:srgbClr val="262626"/>
              </a:buClr>
              <a:buSzPts val="1400"/>
              <a:buFont typeface="Arial"/>
              <a:buChar char="•"/>
            </a:pPr>
            <a:r>
              <a:rPr lang="en-US"/>
              <a:t>Sqoop là công cụ được lựa chọn để di chuyển RDBMS sang Hadoop</a:t>
            </a:r>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rPr>
              <a:t>Hỗ trợ di chuyển của quản trị viên DB</a:t>
            </a:r>
            <a:endParaRPr/>
          </a:p>
          <a:p>
            <a:pPr indent="-177800" lvl="0" marL="177800" rtl="0" algn="l">
              <a:lnSpc>
                <a:spcPct val="128571"/>
              </a:lnSpc>
              <a:spcBef>
                <a:spcPts val="1000"/>
              </a:spcBef>
              <a:spcAft>
                <a:spcPts val="0"/>
              </a:spcAft>
              <a:buClr>
                <a:srgbClr val="262626"/>
              </a:buClr>
              <a:buSzPts val="1400"/>
              <a:buFont typeface="Arial"/>
              <a:buChar char="•"/>
            </a:pPr>
            <a:r>
              <a:rPr lang="en-US"/>
              <a:t>Thử nghiệm với các tham số Sqoop</a:t>
            </a:r>
            <a:endParaRPr/>
          </a:p>
          <a:p>
            <a:pPr indent="-177800" lvl="0" marL="177800" rtl="0" algn="l">
              <a:lnSpc>
                <a:spcPct val="128571"/>
              </a:lnSpc>
              <a:spcBef>
                <a:spcPts val="1000"/>
              </a:spcBef>
              <a:spcAft>
                <a:spcPts val="0"/>
              </a:spcAft>
              <a:buClr>
                <a:srgbClr val="262626"/>
              </a:buClr>
              <a:buSzPts val="1400"/>
              <a:buFont typeface="Arial"/>
              <a:buChar char="•"/>
            </a:pPr>
            <a:r>
              <a:rPr lang="en-US"/>
              <a:t>Di chuyển dữ liệu RDBMS sang Hive</a:t>
            </a:r>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rPr>
              <a:t>Để tạo bảng được quản lý</a:t>
            </a:r>
            <a:endParaRPr/>
          </a:p>
        </p:txBody>
      </p:sp>
      <p:sp>
        <p:nvSpPr>
          <p:cNvPr id="284" name="Google Shape;284;p11"/>
          <p:cNvSpPr/>
          <p:nvPr/>
        </p:nvSpPr>
        <p:spPr>
          <a:xfrm>
            <a:off x="1421027" y="4437063"/>
            <a:ext cx="6227805" cy="1692285"/>
          </a:xfrm>
          <a:prstGeom prst="roundRect">
            <a:avLst>
              <a:gd fmla="val 9313" name="adj"/>
            </a:avLst>
          </a:prstGeom>
          <a:solidFill>
            <a:schemeClr val="lt1"/>
          </a:solidFill>
          <a:ln cap="flat" cmpd="sng" w="9525">
            <a:solidFill>
              <a:srgbClr val="1F45B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285" name="Google Shape;285;p11"/>
          <p:cNvGrpSpPr/>
          <p:nvPr/>
        </p:nvGrpSpPr>
        <p:grpSpPr>
          <a:xfrm>
            <a:off x="1874665" y="4913258"/>
            <a:ext cx="1028070" cy="1004782"/>
            <a:chOff x="7985435" y="2423271"/>
            <a:chExt cx="1125161" cy="1131372"/>
          </a:xfrm>
        </p:grpSpPr>
        <p:sp>
          <p:nvSpPr>
            <p:cNvPr id="286" name="Google Shape;286;p11"/>
            <p:cNvSpPr/>
            <p:nvPr/>
          </p:nvSpPr>
          <p:spPr>
            <a:xfrm>
              <a:off x="7985435"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7" name="Google Shape;287;p11"/>
            <p:cNvSpPr/>
            <p:nvPr/>
          </p:nvSpPr>
          <p:spPr>
            <a:xfrm>
              <a:off x="8276709"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8" name="Google Shape;288;p11"/>
            <p:cNvSpPr/>
            <p:nvPr/>
          </p:nvSpPr>
          <p:spPr>
            <a:xfrm>
              <a:off x="8567983"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9" name="Google Shape;289;p11"/>
            <p:cNvSpPr/>
            <p:nvPr/>
          </p:nvSpPr>
          <p:spPr>
            <a:xfrm>
              <a:off x="8859257"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0" name="Google Shape;290;p11"/>
            <p:cNvSpPr/>
            <p:nvPr/>
          </p:nvSpPr>
          <p:spPr>
            <a:xfrm>
              <a:off x="7985435"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1" name="Google Shape;291;p11"/>
            <p:cNvSpPr/>
            <p:nvPr/>
          </p:nvSpPr>
          <p:spPr>
            <a:xfrm>
              <a:off x="8276709"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2" name="Google Shape;292;p11"/>
            <p:cNvSpPr/>
            <p:nvPr/>
          </p:nvSpPr>
          <p:spPr>
            <a:xfrm>
              <a:off x="8567983"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3" name="Google Shape;293;p11"/>
            <p:cNvSpPr/>
            <p:nvPr/>
          </p:nvSpPr>
          <p:spPr>
            <a:xfrm>
              <a:off x="8859257"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4" name="Google Shape;294;p11"/>
            <p:cNvSpPr/>
            <p:nvPr/>
          </p:nvSpPr>
          <p:spPr>
            <a:xfrm>
              <a:off x="7985435"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5" name="Google Shape;295;p11"/>
            <p:cNvSpPr/>
            <p:nvPr/>
          </p:nvSpPr>
          <p:spPr>
            <a:xfrm>
              <a:off x="8276709"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6" name="Google Shape;296;p11"/>
            <p:cNvSpPr/>
            <p:nvPr/>
          </p:nvSpPr>
          <p:spPr>
            <a:xfrm>
              <a:off x="8567983"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7" name="Google Shape;297;p11"/>
            <p:cNvSpPr/>
            <p:nvPr/>
          </p:nvSpPr>
          <p:spPr>
            <a:xfrm>
              <a:off x="8859257"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8" name="Google Shape;298;p11"/>
            <p:cNvSpPr/>
            <p:nvPr/>
          </p:nvSpPr>
          <p:spPr>
            <a:xfrm>
              <a:off x="7985435"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9" name="Google Shape;299;p11"/>
            <p:cNvSpPr/>
            <p:nvPr/>
          </p:nvSpPr>
          <p:spPr>
            <a:xfrm>
              <a:off x="8276709"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0" name="Google Shape;300;p11"/>
            <p:cNvSpPr/>
            <p:nvPr/>
          </p:nvSpPr>
          <p:spPr>
            <a:xfrm>
              <a:off x="8567983"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1" name="Google Shape;301;p11"/>
            <p:cNvSpPr/>
            <p:nvPr/>
          </p:nvSpPr>
          <p:spPr>
            <a:xfrm>
              <a:off x="8859257"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02" name="Google Shape;302;p11"/>
          <p:cNvSpPr txBox="1"/>
          <p:nvPr/>
        </p:nvSpPr>
        <p:spPr>
          <a:xfrm>
            <a:off x="1590886" y="4609617"/>
            <a:ext cx="1350819"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có cấu trúc</a:t>
            </a:r>
            <a:endParaRPr b="0" i="0" sz="1200" u="none" cap="none" strike="noStrike">
              <a:solidFill>
                <a:srgbClr val="1F45BC"/>
              </a:solidFill>
              <a:latin typeface="Arial"/>
              <a:ea typeface="Arial"/>
              <a:cs typeface="Arial"/>
              <a:sym typeface="Arial"/>
            </a:endParaRPr>
          </a:p>
        </p:txBody>
      </p:sp>
      <p:grpSp>
        <p:nvGrpSpPr>
          <p:cNvPr id="303" name="Google Shape;303;p11"/>
          <p:cNvGrpSpPr/>
          <p:nvPr/>
        </p:nvGrpSpPr>
        <p:grpSpPr>
          <a:xfrm>
            <a:off x="4010738" y="4905161"/>
            <a:ext cx="1028070" cy="1004782"/>
            <a:chOff x="8005402" y="3756478"/>
            <a:chExt cx="1125161" cy="1131372"/>
          </a:xfrm>
        </p:grpSpPr>
        <p:sp>
          <p:nvSpPr>
            <p:cNvPr id="304" name="Google Shape;304;p11"/>
            <p:cNvSpPr/>
            <p:nvPr/>
          </p:nvSpPr>
          <p:spPr>
            <a:xfrm>
              <a:off x="8005402" y="3756478"/>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5" name="Google Shape;305;p11"/>
            <p:cNvSpPr/>
            <p:nvPr/>
          </p:nvSpPr>
          <p:spPr>
            <a:xfrm>
              <a:off x="8296676" y="3756478"/>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6" name="Google Shape;306;p11"/>
            <p:cNvSpPr/>
            <p:nvPr/>
          </p:nvSpPr>
          <p:spPr>
            <a:xfrm>
              <a:off x="8587950" y="3756478"/>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7" name="Google Shape;307;p11"/>
            <p:cNvSpPr/>
            <p:nvPr/>
          </p:nvSpPr>
          <p:spPr>
            <a:xfrm>
              <a:off x="8879224" y="3756478"/>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8" name="Google Shape;308;p11"/>
            <p:cNvSpPr/>
            <p:nvPr/>
          </p:nvSpPr>
          <p:spPr>
            <a:xfrm>
              <a:off x="8005402" y="4049822"/>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9" name="Google Shape;309;p11"/>
            <p:cNvSpPr/>
            <p:nvPr/>
          </p:nvSpPr>
          <p:spPr>
            <a:xfrm>
              <a:off x="8296676" y="4049822"/>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0" name="Google Shape;310;p11"/>
            <p:cNvSpPr/>
            <p:nvPr/>
          </p:nvSpPr>
          <p:spPr>
            <a:xfrm>
              <a:off x="8587950" y="4049822"/>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1" name="Google Shape;311;p11"/>
            <p:cNvSpPr/>
            <p:nvPr/>
          </p:nvSpPr>
          <p:spPr>
            <a:xfrm>
              <a:off x="8879224" y="4049822"/>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2" name="Google Shape;312;p11"/>
            <p:cNvSpPr/>
            <p:nvPr/>
          </p:nvSpPr>
          <p:spPr>
            <a:xfrm>
              <a:off x="8005402" y="4343167"/>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3" name="Google Shape;313;p11"/>
            <p:cNvSpPr/>
            <p:nvPr/>
          </p:nvSpPr>
          <p:spPr>
            <a:xfrm>
              <a:off x="8296676" y="4343167"/>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4" name="Google Shape;314;p11"/>
            <p:cNvSpPr/>
            <p:nvPr/>
          </p:nvSpPr>
          <p:spPr>
            <a:xfrm>
              <a:off x="8587950" y="4343167"/>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5" name="Google Shape;315;p11"/>
            <p:cNvSpPr/>
            <p:nvPr/>
          </p:nvSpPr>
          <p:spPr>
            <a:xfrm>
              <a:off x="8879224" y="4343167"/>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6" name="Google Shape;316;p11"/>
            <p:cNvSpPr/>
            <p:nvPr/>
          </p:nvSpPr>
          <p:spPr>
            <a:xfrm>
              <a:off x="8005402" y="4636511"/>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7" name="Google Shape;317;p11"/>
            <p:cNvSpPr/>
            <p:nvPr/>
          </p:nvSpPr>
          <p:spPr>
            <a:xfrm>
              <a:off x="8296676" y="4636511"/>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8" name="Google Shape;318;p11"/>
            <p:cNvSpPr/>
            <p:nvPr/>
          </p:nvSpPr>
          <p:spPr>
            <a:xfrm>
              <a:off x="8587950" y="4636511"/>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9" name="Google Shape;319;p11"/>
            <p:cNvSpPr/>
            <p:nvPr/>
          </p:nvSpPr>
          <p:spPr>
            <a:xfrm>
              <a:off x="8879224" y="463651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20" name="Google Shape;320;p11"/>
          <p:cNvSpPr txBox="1"/>
          <p:nvPr/>
        </p:nvSpPr>
        <p:spPr>
          <a:xfrm>
            <a:off x="3779095" y="4528371"/>
            <a:ext cx="1472094" cy="369332"/>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Semi-Dữ liệu có cấu trúc</a:t>
            </a:r>
            <a:endParaRPr b="0" i="0" sz="1200" u="none" cap="none" strike="noStrike">
              <a:solidFill>
                <a:srgbClr val="1F45BC"/>
              </a:solidFill>
              <a:latin typeface="Arial"/>
              <a:ea typeface="Arial"/>
              <a:cs typeface="Arial"/>
              <a:sym typeface="Arial"/>
            </a:endParaRPr>
          </a:p>
        </p:txBody>
      </p:sp>
      <p:grpSp>
        <p:nvGrpSpPr>
          <p:cNvPr id="321" name="Google Shape;321;p11"/>
          <p:cNvGrpSpPr/>
          <p:nvPr/>
        </p:nvGrpSpPr>
        <p:grpSpPr>
          <a:xfrm>
            <a:off x="6021908" y="4913258"/>
            <a:ext cx="1039076" cy="1029292"/>
            <a:chOff x="5104984" y="3954604"/>
            <a:chExt cx="1954622" cy="1992030"/>
          </a:xfrm>
        </p:grpSpPr>
        <p:sp>
          <p:nvSpPr>
            <p:cNvPr id="322" name="Google Shape;322;p11"/>
            <p:cNvSpPr/>
            <p:nvPr/>
          </p:nvSpPr>
          <p:spPr>
            <a:xfrm>
              <a:off x="5194777" y="5511099"/>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3" name="Google Shape;323;p11"/>
            <p:cNvSpPr/>
            <p:nvPr/>
          </p:nvSpPr>
          <p:spPr>
            <a:xfrm>
              <a:off x="6652355" y="4979947"/>
              <a:ext cx="407251"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4" name="Google Shape;324;p11"/>
            <p:cNvSpPr/>
            <p:nvPr/>
          </p:nvSpPr>
          <p:spPr>
            <a:xfrm>
              <a:off x="6225543" y="447321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5" name="Google Shape;325;p11"/>
            <p:cNvSpPr/>
            <p:nvPr/>
          </p:nvSpPr>
          <p:spPr>
            <a:xfrm>
              <a:off x="5956779" y="4866573"/>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6" name="Google Shape;326;p11"/>
            <p:cNvSpPr/>
            <p:nvPr/>
          </p:nvSpPr>
          <p:spPr>
            <a:xfrm>
              <a:off x="5104984" y="395460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7" name="Google Shape;327;p11"/>
            <p:cNvSpPr/>
            <p:nvPr/>
          </p:nvSpPr>
          <p:spPr>
            <a:xfrm>
              <a:off x="5476439" y="4118530"/>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8" name="Google Shape;328;p11"/>
            <p:cNvSpPr/>
            <p:nvPr/>
          </p:nvSpPr>
          <p:spPr>
            <a:xfrm>
              <a:off x="6171315" y="4106039"/>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9" name="Google Shape;329;p11"/>
            <p:cNvSpPr/>
            <p:nvPr/>
          </p:nvSpPr>
          <p:spPr>
            <a:xfrm>
              <a:off x="6600062" y="3968017"/>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0" name="Google Shape;330;p11"/>
            <p:cNvSpPr/>
            <p:nvPr/>
          </p:nvSpPr>
          <p:spPr>
            <a:xfrm>
              <a:off x="5210126" y="4488657"/>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1" name="Google Shape;331;p11"/>
            <p:cNvSpPr/>
            <p:nvPr/>
          </p:nvSpPr>
          <p:spPr>
            <a:xfrm>
              <a:off x="5663017" y="461023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2" name="Google Shape;332;p11"/>
            <p:cNvSpPr/>
            <p:nvPr/>
          </p:nvSpPr>
          <p:spPr>
            <a:xfrm>
              <a:off x="6581352" y="4547947"/>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3" name="Google Shape;333;p11"/>
            <p:cNvSpPr/>
            <p:nvPr/>
          </p:nvSpPr>
          <p:spPr>
            <a:xfrm>
              <a:off x="5124272" y="5025657"/>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4" name="Google Shape;334;p11"/>
            <p:cNvSpPr/>
            <p:nvPr/>
          </p:nvSpPr>
          <p:spPr>
            <a:xfrm>
              <a:off x="5410923" y="527616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5" name="Google Shape;335;p11"/>
            <p:cNvSpPr/>
            <p:nvPr/>
          </p:nvSpPr>
          <p:spPr>
            <a:xfrm>
              <a:off x="6441543" y="5263061"/>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6" name="Google Shape;336;p11"/>
            <p:cNvSpPr/>
            <p:nvPr/>
          </p:nvSpPr>
          <p:spPr>
            <a:xfrm>
              <a:off x="5697409" y="5179511"/>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7" name="Google Shape;337;p11"/>
            <p:cNvSpPr/>
            <p:nvPr/>
          </p:nvSpPr>
          <p:spPr>
            <a:xfrm>
              <a:off x="5975399" y="5497992"/>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8" name="Google Shape;338;p11"/>
            <p:cNvSpPr/>
            <p:nvPr/>
          </p:nvSpPr>
          <p:spPr>
            <a:xfrm>
              <a:off x="6618437" y="551463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9" name="Google Shape;339;p11"/>
            <p:cNvSpPr/>
            <p:nvPr/>
          </p:nvSpPr>
          <p:spPr>
            <a:xfrm>
              <a:off x="5825773" y="395460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40" name="Google Shape;340;p11"/>
          <p:cNvSpPr txBox="1"/>
          <p:nvPr/>
        </p:nvSpPr>
        <p:spPr>
          <a:xfrm>
            <a:off x="5802780" y="4510911"/>
            <a:ext cx="1292487" cy="369332"/>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phi cấu trúc</a:t>
            </a:r>
            <a:endParaRPr b="0" i="0" sz="1200" u="none" cap="none" strike="noStrike">
              <a:solidFill>
                <a:srgbClr val="1F45BC"/>
              </a:solidFill>
              <a:latin typeface="Arial"/>
              <a:ea typeface="Arial"/>
              <a:cs typeface="Arial"/>
              <a:sym typeface="Arial"/>
            </a:endParaRPr>
          </a:p>
        </p:txBody>
      </p:sp>
      <p:sp>
        <p:nvSpPr>
          <p:cNvPr id="341" name="Google Shape;341;p11"/>
          <p:cNvSpPr/>
          <p:nvPr/>
        </p:nvSpPr>
        <p:spPr>
          <a:xfrm>
            <a:off x="4215342" y="4238750"/>
            <a:ext cx="823466" cy="23153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600" u="none" cap="none" strike="noStrike">
                <a:solidFill>
                  <a:srgbClr val="1F45BC"/>
                </a:solidFill>
                <a:latin typeface="Arial"/>
                <a:ea typeface="Arial"/>
                <a:cs typeface="Arial"/>
                <a:sym typeface="Arial"/>
              </a:rPr>
              <a:t>Big Data</a:t>
            </a:r>
            <a:endParaRPr/>
          </a:p>
        </p:txBody>
      </p:sp>
      <p:sp>
        <p:nvSpPr>
          <p:cNvPr id="342" name="Google Shape;342;p11"/>
          <p:cNvSpPr/>
          <p:nvPr/>
        </p:nvSpPr>
        <p:spPr>
          <a:xfrm>
            <a:off x="3779095" y="4603244"/>
            <a:ext cx="3490312" cy="1337480"/>
          </a:xfrm>
          <a:prstGeom prst="rect">
            <a:avLst/>
          </a:prstGeom>
          <a:solidFill>
            <a:srgbClr val="F2F2F2">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349" name="Google Shape;349;p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Tạo nguồn có cấu trúc EDW mô phỏng</a:t>
            </a:r>
            <a:endParaRPr>
              <a:latin typeface="Arial"/>
              <a:ea typeface="Arial"/>
              <a:cs typeface="Arial"/>
              <a:sym typeface="Arial"/>
            </a:endParaRPr>
          </a:p>
        </p:txBody>
      </p:sp>
      <p:sp>
        <p:nvSpPr>
          <p:cNvPr id="350" name="Google Shape;350;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51" name="Google Shape;351;p12"/>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Tải xuống dữ liệu từ bất kỳ nguồn dữ liệu nào bạn chọn</a:t>
            </a:r>
            <a:endParaRPr/>
          </a:p>
          <a:p>
            <a:pPr indent="-182563" lvl="1" marL="360363" rtl="0" algn="l">
              <a:lnSpc>
                <a:spcPct val="138461"/>
              </a:lnSpc>
              <a:spcBef>
                <a:spcPts val="500"/>
              </a:spcBef>
              <a:spcAft>
                <a:spcPts val="0"/>
              </a:spcAft>
              <a:buClr>
                <a:srgbClr val="262626"/>
              </a:buClr>
              <a:buSzPts val="1040"/>
              <a:buChar char="•"/>
            </a:pPr>
            <a:r>
              <a:rPr lang="en-US"/>
              <a:t>Hầu hết các trang web cung cấp dữ liệu ở định dạng CSV</a:t>
            </a:r>
            <a:endParaRPr/>
          </a:p>
          <a:p>
            <a:pPr indent="-182563" lvl="1" marL="360363" rtl="0" algn="l">
              <a:lnSpc>
                <a:spcPct val="138461"/>
              </a:lnSpc>
              <a:spcBef>
                <a:spcPts val="500"/>
              </a:spcBef>
              <a:spcAft>
                <a:spcPts val="0"/>
              </a:spcAft>
              <a:buClr>
                <a:srgbClr val="262626"/>
              </a:buClr>
              <a:buSzPts val="1040"/>
              <a:buChar char="•"/>
            </a:pPr>
            <a:r>
              <a:rPr lang="en-US"/>
              <a:t>Một số cũng cung cấp các định dạng JSON</a:t>
            </a:r>
            <a:endParaRPr/>
          </a:p>
          <a:p>
            <a:pPr indent="-177800" lvl="0" marL="177800" rtl="0" algn="l">
              <a:lnSpc>
                <a:spcPct val="128571"/>
              </a:lnSpc>
              <a:spcBef>
                <a:spcPts val="1000"/>
              </a:spcBef>
              <a:spcAft>
                <a:spcPts val="0"/>
              </a:spcAft>
              <a:buClr>
                <a:srgbClr val="262626"/>
              </a:buClr>
              <a:buSzPts val="1400"/>
              <a:buFont typeface="Arial"/>
              <a:buChar char="•"/>
            </a:pPr>
            <a:r>
              <a:rPr lang="en-US"/>
              <a:t>Chuyển đổi dữ liệu sang định dạng CSV nơi lược đồ được biết đến</a:t>
            </a:r>
            <a:endParaRPr/>
          </a:p>
          <a:p>
            <a:pPr indent="-177800" lvl="0" marL="177800" rtl="0" algn="l">
              <a:lnSpc>
                <a:spcPct val="128571"/>
              </a:lnSpc>
              <a:spcBef>
                <a:spcPts val="1000"/>
              </a:spcBef>
              <a:spcAft>
                <a:spcPts val="0"/>
              </a:spcAft>
              <a:buClr>
                <a:srgbClr val="262626"/>
              </a:buClr>
              <a:buSzPts val="1400"/>
              <a:buFont typeface="Arial"/>
              <a:buChar char="•"/>
            </a:pPr>
            <a:r>
              <a:rPr lang="en-US"/>
              <a:t>Tạo cơ sở dữ liệu MySQL với lược đồ đã biết</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Sqoop Export và trỏ đến nguồn dữ liệu để tạo cơ sở dữ liệu MySQL</a:t>
            </a:r>
            <a:endParaRPr/>
          </a:p>
        </p:txBody>
      </p:sp>
      <p:grpSp>
        <p:nvGrpSpPr>
          <p:cNvPr id="352" name="Google Shape;352;p12"/>
          <p:cNvGrpSpPr/>
          <p:nvPr/>
        </p:nvGrpSpPr>
        <p:grpSpPr>
          <a:xfrm>
            <a:off x="1283171" y="4713693"/>
            <a:ext cx="7281430" cy="1180375"/>
            <a:chOff x="1194271" y="4731340"/>
            <a:chExt cx="7281430" cy="1180375"/>
          </a:xfrm>
        </p:grpSpPr>
        <p:sp>
          <p:nvSpPr>
            <p:cNvPr id="353" name="Google Shape;353;p12"/>
            <p:cNvSpPr/>
            <p:nvPr/>
          </p:nvSpPr>
          <p:spPr>
            <a:xfrm>
              <a:off x="1194271" y="4808285"/>
              <a:ext cx="1117619" cy="1026486"/>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CSV</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JSON</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XML</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TEXT</a:t>
              </a:r>
              <a:endParaRPr/>
            </a:p>
          </p:txBody>
        </p:sp>
        <p:sp>
          <p:nvSpPr>
            <p:cNvPr id="354" name="Google Shape;354;p12"/>
            <p:cNvSpPr/>
            <p:nvPr/>
          </p:nvSpPr>
          <p:spPr>
            <a:xfrm>
              <a:off x="4622097" y="4803214"/>
              <a:ext cx="1138078" cy="1036628"/>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Dữ liệu</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với</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Lược đồ</a:t>
              </a:r>
              <a:endParaRPr b="0" i="0" sz="1400" u="none" cap="none" strike="noStrike">
                <a:solidFill>
                  <a:srgbClr val="193EB0"/>
                </a:solidFill>
                <a:latin typeface="Arial"/>
                <a:ea typeface="Arial"/>
                <a:cs typeface="Arial"/>
                <a:sym typeface="Arial"/>
              </a:endParaRPr>
            </a:p>
          </p:txBody>
        </p:sp>
        <p:grpSp>
          <p:nvGrpSpPr>
            <p:cNvPr id="355" name="Google Shape;355;p12"/>
            <p:cNvGrpSpPr/>
            <p:nvPr/>
          </p:nvGrpSpPr>
          <p:grpSpPr>
            <a:xfrm>
              <a:off x="2489912" y="4731340"/>
              <a:ext cx="1167864" cy="1180375"/>
              <a:chOff x="2496311" y="4610777"/>
              <a:chExt cx="1310087" cy="1324121"/>
            </a:xfrm>
          </p:grpSpPr>
          <p:sp>
            <p:nvSpPr>
              <p:cNvPr id="356" name="Google Shape;356;p12"/>
              <p:cNvSpPr/>
              <p:nvPr/>
            </p:nvSpPr>
            <p:spPr>
              <a:xfrm rot="-5400000">
                <a:off x="2884746" y="4562833"/>
                <a:ext cx="512956" cy="1289826"/>
              </a:xfrm>
              <a:prstGeom prst="flowChartCollate">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193EB0"/>
                  </a:solidFill>
                  <a:latin typeface="Arial"/>
                  <a:ea typeface="Arial"/>
                  <a:cs typeface="Arial"/>
                  <a:sym typeface="Arial"/>
                </a:endParaRPr>
              </a:p>
            </p:txBody>
          </p:sp>
          <p:sp>
            <p:nvSpPr>
              <p:cNvPr id="357" name="Google Shape;357;p12"/>
              <p:cNvSpPr txBox="1"/>
              <p:nvPr/>
            </p:nvSpPr>
            <p:spPr>
              <a:xfrm>
                <a:off x="2664171" y="4610777"/>
                <a:ext cx="1142227" cy="3452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193EB0"/>
                    </a:solidFill>
                    <a:latin typeface="Arial"/>
                    <a:ea typeface="Arial"/>
                    <a:cs typeface="Arial"/>
                    <a:sym typeface="Arial"/>
                  </a:rPr>
                  <a:t>Chuyển đổi</a:t>
                </a:r>
                <a:endParaRPr sz="1400">
                  <a:solidFill>
                    <a:srgbClr val="193EB0"/>
                  </a:solidFill>
                  <a:latin typeface="Arial"/>
                  <a:ea typeface="Arial"/>
                  <a:cs typeface="Arial"/>
                  <a:sym typeface="Arial"/>
                </a:endParaRPr>
              </a:p>
            </p:txBody>
          </p:sp>
          <p:sp>
            <p:nvSpPr>
              <p:cNvPr id="358" name="Google Shape;358;p12"/>
              <p:cNvSpPr txBox="1"/>
              <p:nvPr/>
            </p:nvSpPr>
            <p:spPr>
              <a:xfrm>
                <a:off x="2836494" y="5411678"/>
                <a:ext cx="60946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Spark</a:t>
                </a:r>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Pig</a:t>
                </a:r>
                <a:endParaRPr/>
              </a:p>
            </p:txBody>
          </p:sp>
        </p:grpSp>
        <p:sp>
          <p:nvSpPr>
            <p:cNvPr id="359" name="Google Shape;359;p12"/>
            <p:cNvSpPr/>
            <p:nvPr/>
          </p:nvSpPr>
          <p:spPr>
            <a:xfrm>
              <a:off x="7360600" y="4803214"/>
              <a:ext cx="1115101" cy="1036629"/>
            </a:xfrm>
            <a:prstGeom prst="can">
              <a:avLst>
                <a:gd fmla="val 1652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RDBMS</a:t>
              </a:r>
              <a:endParaRPr/>
            </a:p>
          </p:txBody>
        </p:sp>
        <p:grpSp>
          <p:nvGrpSpPr>
            <p:cNvPr id="360" name="Google Shape;360;p12"/>
            <p:cNvGrpSpPr/>
            <p:nvPr/>
          </p:nvGrpSpPr>
          <p:grpSpPr>
            <a:xfrm>
              <a:off x="4029356" y="5137266"/>
              <a:ext cx="3107434" cy="368525"/>
              <a:chOff x="4291552" y="5135615"/>
              <a:chExt cx="3107434" cy="468548"/>
            </a:xfrm>
          </p:grpSpPr>
          <p:sp>
            <p:nvSpPr>
              <p:cNvPr id="361" name="Google Shape;361;p12"/>
              <p:cNvSpPr/>
              <p:nvPr/>
            </p:nvSpPr>
            <p:spPr>
              <a:xfrm>
                <a:off x="4291552" y="5135615"/>
                <a:ext cx="366871" cy="468548"/>
              </a:xfrm>
              <a:prstGeom prst="rightArrow">
                <a:avLst>
                  <a:gd fmla="val 50000" name="adj1"/>
                  <a:gd fmla="val 50000"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362" name="Google Shape;362;p12"/>
              <p:cNvSpPr/>
              <p:nvPr/>
            </p:nvSpPr>
            <p:spPr>
              <a:xfrm>
                <a:off x="7032115" y="5135615"/>
                <a:ext cx="366871" cy="468548"/>
              </a:xfrm>
              <a:prstGeom prst="rightArrow">
                <a:avLst>
                  <a:gd fmla="val 50000" name="adj1"/>
                  <a:gd fmla="val 50000"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grpSp>
        <p:sp>
          <p:nvSpPr>
            <p:cNvPr id="363" name="Google Shape;363;p12"/>
            <p:cNvSpPr txBox="1"/>
            <p:nvPr/>
          </p:nvSpPr>
          <p:spPr>
            <a:xfrm>
              <a:off x="5897724" y="5059918"/>
              <a:ext cx="6479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Sqoop</a:t>
              </a:r>
              <a:endParaRPr/>
            </a:p>
            <a:p>
              <a:pPr indent="0" lvl="0" marL="0" marR="0" rtl="0" algn="l">
                <a:spcBef>
                  <a:spcPts val="0"/>
                </a:spcBef>
                <a:spcAft>
                  <a:spcPts val="0"/>
                </a:spcAft>
                <a:buNone/>
              </a:pPr>
              <a:r>
                <a:rPr lang="en-US" sz="1400">
                  <a:solidFill>
                    <a:srgbClr val="193EB0"/>
                  </a:solidFill>
                  <a:latin typeface="Arial"/>
                  <a:ea typeface="Arial"/>
                  <a:cs typeface="Arial"/>
                  <a:sym typeface="Arial"/>
                </a:rPr>
                <a:t>Xuất</a:t>
              </a:r>
              <a:endParaRPr sz="1400">
                <a:solidFill>
                  <a:srgbClr val="193EB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370" name="Google Shape;370;p1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Tải xuống nguồn dữ liệu có cấu trúc</a:t>
            </a:r>
            <a:endParaRPr>
              <a:latin typeface="Arial"/>
              <a:ea typeface="Arial"/>
              <a:cs typeface="Arial"/>
              <a:sym typeface="Arial"/>
            </a:endParaRPr>
          </a:p>
        </p:txBody>
      </p:sp>
      <p:sp>
        <p:nvSpPr>
          <p:cNvPr id="371" name="Google Shape;371;p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72" name="Google Shape;372;p13"/>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Tải xuống nguồn dữ liệu có cấu trúc</a:t>
            </a:r>
            <a:endParaRPr/>
          </a:p>
          <a:p>
            <a:pPr indent="-182563" lvl="1" marL="360363" rtl="0" algn="l">
              <a:lnSpc>
                <a:spcPct val="138461"/>
              </a:lnSpc>
              <a:spcBef>
                <a:spcPts val="500"/>
              </a:spcBef>
              <a:spcAft>
                <a:spcPts val="0"/>
              </a:spcAft>
              <a:buClr>
                <a:srgbClr val="262626"/>
              </a:buClr>
              <a:buSzPts val="1040"/>
              <a:buChar char="•"/>
            </a:pPr>
            <a:r>
              <a:rPr lang="en-US"/>
              <a:t>Đặc điểm xác định của các nguồn dữ liệu EDW là chúng được cấu trúc và có lược đồ cứng nhắc</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có cấu trúc mở và miễn phí dồi dào cho khoa học dữ liệu</a:t>
            </a:r>
            <a:endParaRPr/>
          </a:p>
          <a:p>
            <a:pPr indent="-182563" lvl="1" marL="360363" rtl="0" algn="l">
              <a:lnSpc>
                <a:spcPct val="138461"/>
              </a:lnSpc>
              <a:spcBef>
                <a:spcPts val="500"/>
              </a:spcBef>
              <a:spcAft>
                <a:spcPts val="0"/>
              </a:spcAft>
              <a:buClr>
                <a:srgbClr val="262626"/>
              </a:buClr>
              <a:buSzPts val="1040"/>
              <a:buChar char="•"/>
            </a:pPr>
            <a:r>
              <a:rPr lang="en-US"/>
              <a:t>Kaggle: </a:t>
            </a:r>
            <a:r>
              <a:rPr lang="en-US" u="sng">
                <a:solidFill>
                  <a:schemeClr val="hlink"/>
                </a:solidFill>
                <a:hlinkClick r:id="rId3"/>
              </a:rPr>
              <a:t>https://www.kaggle.com/</a:t>
            </a:r>
            <a:endParaRPr/>
          </a:p>
          <a:p>
            <a:pPr indent="-182563" lvl="1" marL="360363" rtl="0" algn="l">
              <a:lnSpc>
                <a:spcPct val="138461"/>
              </a:lnSpc>
              <a:spcBef>
                <a:spcPts val="500"/>
              </a:spcBef>
              <a:spcAft>
                <a:spcPts val="0"/>
              </a:spcAft>
              <a:buClr>
                <a:srgbClr val="262626"/>
              </a:buClr>
              <a:buSzPts val="1040"/>
              <a:buChar char="•"/>
            </a:pPr>
            <a:r>
              <a:rPr lang="en-US"/>
              <a:t>World Bank: </a:t>
            </a:r>
            <a:r>
              <a:rPr lang="en-US" u="sng">
                <a:solidFill>
                  <a:schemeClr val="hlink"/>
                </a:solidFill>
                <a:hlinkClick r:id="rId4"/>
              </a:rPr>
              <a:t>https://data.worldbank.org/</a:t>
            </a:r>
            <a:endParaRPr/>
          </a:p>
          <a:p>
            <a:pPr indent="-182563" lvl="1" marL="360363" rtl="0" algn="l">
              <a:lnSpc>
                <a:spcPct val="138461"/>
              </a:lnSpc>
              <a:spcBef>
                <a:spcPts val="500"/>
              </a:spcBef>
              <a:spcAft>
                <a:spcPts val="0"/>
              </a:spcAft>
              <a:buClr>
                <a:srgbClr val="262626"/>
              </a:buClr>
              <a:buSzPts val="1040"/>
              <a:buChar char="•"/>
            </a:pPr>
            <a:r>
              <a:rPr lang="en-US"/>
              <a:t>World Health: </a:t>
            </a:r>
            <a:r>
              <a:rPr lang="en-US" u="sng">
                <a:solidFill>
                  <a:schemeClr val="hlink"/>
                </a:solidFill>
                <a:hlinkClick r:id="rId5"/>
              </a:rPr>
              <a:t>https://www.who.int/data/gho/</a:t>
            </a:r>
            <a:endParaRPr/>
          </a:p>
          <a:p>
            <a:pPr indent="-182563" lvl="1" marL="360363" rtl="0" algn="l">
              <a:lnSpc>
                <a:spcPct val="138461"/>
              </a:lnSpc>
              <a:spcBef>
                <a:spcPts val="500"/>
              </a:spcBef>
              <a:spcAft>
                <a:spcPts val="0"/>
              </a:spcAft>
              <a:buClr>
                <a:srgbClr val="262626"/>
              </a:buClr>
              <a:buSzPts val="1040"/>
              <a:buChar char="•"/>
            </a:pPr>
            <a:r>
              <a:rPr lang="en-US"/>
              <a:t>Google Public Data: </a:t>
            </a:r>
            <a:r>
              <a:rPr lang="en-US" u="sng">
                <a:solidFill>
                  <a:schemeClr val="hlink"/>
                </a:solidFill>
                <a:hlinkClick r:id="rId6"/>
              </a:rPr>
              <a:t>https://www.google.com/publicdata/directory</a:t>
            </a:r>
            <a:endParaRPr/>
          </a:p>
          <a:p>
            <a:pPr indent="-182563" lvl="1" marL="360363" rtl="0" algn="l">
              <a:lnSpc>
                <a:spcPct val="138461"/>
              </a:lnSpc>
              <a:spcBef>
                <a:spcPts val="500"/>
              </a:spcBef>
              <a:spcAft>
                <a:spcPts val="0"/>
              </a:spcAft>
              <a:buClr>
                <a:srgbClr val="262626"/>
              </a:buClr>
              <a:buSzPts val="1040"/>
              <a:buChar char="•"/>
            </a:pPr>
            <a:r>
              <a:rPr lang="en-US"/>
              <a:t>European Union: </a:t>
            </a:r>
            <a:r>
              <a:rPr lang="en-US" u="sng">
                <a:solidFill>
                  <a:schemeClr val="hlink"/>
                </a:solidFill>
                <a:hlinkClick r:id="rId7"/>
              </a:rPr>
              <a:t>https://www.google.com/publicdata/directory</a:t>
            </a:r>
            <a:endParaRPr/>
          </a:p>
          <a:p>
            <a:pPr indent="-182563" lvl="1" marL="360363" rtl="0" algn="l">
              <a:lnSpc>
                <a:spcPct val="138461"/>
              </a:lnSpc>
              <a:spcBef>
                <a:spcPts val="500"/>
              </a:spcBef>
              <a:spcAft>
                <a:spcPts val="0"/>
              </a:spcAft>
              <a:buClr>
                <a:srgbClr val="262626"/>
              </a:buClr>
              <a:buSzPts val="1040"/>
              <a:buChar char="•"/>
            </a:pPr>
            <a:r>
              <a:rPr lang="en-US"/>
              <a:t>US Census: </a:t>
            </a:r>
            <a:r>
              <a:rPr lang="en-US" u="sng">
                <a:solidFill>
                  <a:schemeClr val="hlink"/>
                </a:solidFill>
                <a:hlinkClick r:id="rId8"/>
              </a:rPr>
              <a:t>https://www.census.gov/data.html</a:t>
            </a:r>
            <a:endParaRPr/>
          </a:p>
          <a:p>
            <a:pPr indent="-182563" lvl="1" marL="360363" rtl="0" algn="l">
              <a:lnSpc>
                <a:spcPct val="138461"/>
              </a:lnSpc>
              <a:spcBef>
                <a:spcPts val="500"/>
              </a:spcBef>
              <a:spcAft>
                <a:spcPts val="0"/>
              </a:spcAft>
              <a:buClr>
                <a:srgbClr val="262626"/>
              </a:buClr>
              <a:buSzPts val="1040"/>
              <a:buChar char="•"/>
            </a:pPr>
            <a:r>
              <a:rPr lang="en-US"/>
              <a:t>US Gov: </a:t>
            </a:r>
            <a:r>
              <a:rPr lang="en-US" u="sng">
                <a:solidFill>
                  <a:schemeClr val="hlink"/>
                </a:solidFill>
                <a:hlinkClick r:id="rId9"/>
              </a:rPr>
              <a:t>https://www.data.gov/</a:t>
            </a:r>
            <a:endParaRPr/>
          </a:p>
          <a:p>
            <a:pPr indent="-182563" lvl="1" marL="360363" rtl="0" algn="l">
              <a:lnSpc>
                <a:spcPct val="138461"/>
              </a:lnSpc>
              <a:spcBef>
                <a:spcPts val="500"/>
              </a:spcBef>
              <a:spcAft>
                <a:spcPts val="0"/>
              </a:spcAft>
              <a:buClr>
                <a:srgbClr val="262626"/>
              </a:buClr>
              <a:buSzPts val="1040"/>
              <a:buChar char="•"/>
            </a:pPr>
            <a:r>
              <a:rPr lang="en-US"/>
              <a:t>Github: </a:t>
            </a:r>
            <a:r>
              <a:rPr lang="en-US" u="sng">
                <a:solidFill>
                  <a:schemeClr val="hlink"/>
                </a:solidFill>
                <a:hlinkClick r:id="rId10"/>
              </a:rPr>
              <a:t>https://github.com/awesomedata/awesome-public-datasets</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79" name="Google Shape;379;p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Ví dụ nguồn dữ liệu phi cấu trúc</a:t>
            </a:r>
            <a:endParaRPr>
              <a:latin typeface="Arial"/>
              <a:ea typeface="Arial"/>
              <a:cs typeface="Arial"/>
              <a:sym typeface="Arial"/>
            </a:endParaRPr>
          </a:p>
        </p:txBody>
      </p:sp>
      <p:sp>
        <p:nvSpPr>
          <p:cNvPr id="380" name="Google Shape;380;p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81" name="Google Shape;381;p14"/>
          <p:cNvSpPr txBox="1"/>
          <p:nvPr>
            <p:ph idx="4" type="body"/>
          </p:nvPr>
        </p:nvSpPr>
        <p:spPr>
          <a:xfrm>
            <a:off x="535871" y="2226567"/>
            <a:ext cx="7559913" cy="41835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nguồn dữ liệu phi cấu trúc phổ biến nhất là từ các bài đăng của người dùng trên Dịch vụ mạng xã hội</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cho phép các nhà phát triển truy cập các tweet</a:t>
            </a:r>
            <a:endParaRPr/>
          </a:p>
          <a:p>
            <a:pPr indent="-182563" lvl="1" marL="360363" rtl="0" algn="l">
              <a:lnSpc>
                <a:spcPct val="138461"/>
              </a:lnSpc>
              <a:spcBef>
                <a:spcPts val="500"/>
              </a:spcBef>
              <a:spcAft>
                <a:spcPts val="0"/>
              </a:spcAft>
              <a:buClr>
                <a:srgbClr val="262626"/>
              </a:buClr>
              <a:buSzPts val="1040"/>
              <a:buChar char="•"/>
            </a:pPr>
            <a:r>
              <a:rPr lang="en-US"/>
              <a:t>Tìm kiếm bằng (các) từ khóa</a:t>
            </a:r>
            <a:endParaRPr/>
          </a:p>
          <a:p>
            <a:pPr indent="-182563" lvl="1" marL="360363" rtl="0" algn="l">
              <a:lnSpc>
                <a:spcPct val="138461"/>
              </a:lnSpc>
              <a:spcBef>
                <a:spcPts val="500"/>
              </a:spcBef>
              <a:spcAft>
                <a:spcPts val="0"/>
              </a:spcAft>
              <a:buClr>
                <a:srgbClr val="262626"/>
              </a:buClr>
              <a:buSzPts val="1040"/>
              <a:buChar char="•"/>
            </a:pPr>
            <a:r>
              <a:rPr lang="en-US"/>
              <a:t>Tìm kiếm bằng thông tin người dùng</a:t>
            </a:r>
            <a:endParaRPr/>
          </a:p>
          <a:p>
            <a:pPr indent="-182563" lvl="1" marL="360363" rtl="0" algn="l">
              <a:lnSpc>
                <a:spcPct val="138461"/>
              </a:lnSpc>
              <a:spcBef>
                <a:spcPts val="500"/>
              </a:spcBef>
              <a:spcAft>
                <a:spcPts val="0"/>
              </a:spcAft>
              <a:buClr>
                <a:srgbClr val="262626"/>
              </a:buClr>
              <a:buSzPts val="1040"/>
              <a:buChar char="•"/>
            </a:pPr>
            <a:r>
              <a:rPr lang="en-US"/>
              <a:t>Phân loại theo quốc gia</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cũng cho phép các nhà phát triển truy </a:t>
            </a:r>
            <a:endParaRPr/>
          </a:p>
          <a:p>
            <a:pPr indent="0" lvl="0" marL="0" rtl="0" algn="l">
              <a:lnSpc>
                <a:spcPct val="128571"/>
              </a:lnSpc>
              <a:spcBef>
                <a:spcPts val="1000"/>
              </a:spcBef>
              <a:spcAft>
                <a:spcPts val="0"/>
              </a:spcAft>
              <a:buClr>
                <a:srgbClr val="262626"/>
              </a:buClr>
              <a:buSzPts val="1400"/>
              <a:buNone/>
            </a:pPr>
            <a:r>
              <a:rPr lang="en-US"/>
              <a:t>cập các tweet phát trực tiếp trong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Twitter cung cấp các phiên bản Doanh nghiệp và Miễn phí</a:t>
            </a:r>
            <a:endParaRPr/>
          </a:p>
          <a:p>
            <a:pPr indent="-182563" lvl="1" marL="360363" rtl="0" algn="l">
              <a:lnSpc>
                <a:spcPct val="138461"/>
              </a:lnSpc>
              <a:spcBef>
                <a:spcPts val="500"/>
              </a:spcBef>
              <a:spcAft>
                <a:spcPts val="0"/>
              </a:spcAft>
              <a:buClr>
                <a:srgbClr val="262626"/>
              </a:buClr>
              <a:buSzPts val="1040"/>
              <a:buChar char="•"/>
            </a:pPr>
            <a:r>
              <a:rPr lang="en-US"/>
              <a:t>Các phiên bản doanh nghiệp cho phép quay lại các tweet từ tháng 3 năm 2006</a:t>
            </a:r>
            <a:endParaRPr/>
          </a:p>
          <a:p>
            <a:pPr indent="-182563" lvl="1" marL="360363" rtl="0" algn="l">
              <a:lnSpc>
                <a:spcPct val="138461"/>
              </a:lnSpc>
              <a:spcBef>
                <a:spcPts val="500"/>
              </a:spcBef>
              <a:spcAft>
                <a:spcPts val="0"/>
              </a:spcAft>
              <a:buClr>
                <a:srgbClr val="262626"/>
              </a:buClr>
              <a:buSzPts val="1040"/>
              <a:buChar char="•"/>
            </a:pPr>
            <a:r>
              <a:rPr lang="en-US"/>
              <a:t>Phiên bản miễn phí hạn chế hơn nhiều</a:t>
            </a:r>
            <a:endParaRPr/>
          </a:p>
          <a:p>
            <a:pPr indent="-177800" lvl="0" marL="177800" rtl="0" algn="l">
              <a:lnSpc>
                <a:spcPct val="128571"/>
              </a:lnSpc>
              <a:spcBef>
                <a:spcPts val="1000"/>
              </a:spcBef>
              <a:spcAft>
                <a:spcPts val="0"/>
              </a:spcAft>
              <a:buClr>
                <a:srgbClr val="262626"/>
              </a:buClr>
              <a:buSzPts val="1400"/>
              <a:buFont typeface="Arial"/>
              <a:buChar char="•"/>
            </a:pPr>
            <a:r>
              <a:rPr lang="en-US"/>
              <a:t>Nghiên cứu học thuật Twitter cho phép truy cập đầy đủ</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https://developer.twitter.com/en/products/twitter-api/academic-research</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China Social Networking Services Market Future Growth with Technology and  Current Trends 2021 to 2026 – The Courier" id="382" name="Google Shape;382;p14"/>
          <p:cNvPicPr preferRelativeResize="0"/>
          <p:nvPr/>
        </p:nvPicPr>
        <p:blipFill rotWithShape="1">
          <a:blip r:embed="rId4">
            <a:alphaModFix/>
          </a:blip>
          <a:srcRect b="0" l="0" r="0" t="0"/>
          <a:stretch/>
        </p:blipFill>
        <p:spPr>
          <a:xfrm>
            <a:off x="5309766" y="2607842"/>
            <a:ext cx="4158234" cy="3118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89" name="Google Shape;389;p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Giá trị của dữ liệu SNS trong phân tích</a:t>
            </a:r>
            <a:endParaRPr>
              <a:latin typeface="Arial"/>
              <a:ea typeface="Arial"/>
              <a:cs typeface="Arial"/>
              <a:sym typeface="Arial"/>
            </a:endParaRPr>
          </a:p>
        </p:txBody>
      </p:sp>
      <p:sp>
        <p:nvSpPr>
          <p:cNvPr id="390" name="Google Shape;390;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91" name="Google Shape;391;p15"/>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lợi thế lớn của phân tích Dữ liệu lớn là khả năng kết hợp dữ liệu từ các nguồn dữ liệu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Các doanh nghiệp thường kết hợp các nguồn dữ liệu có cấu trúc từ EDW với dữ liệu Truyền thông xã hội hoặc Dịch vụ mạng xã hội khác</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về trường hợp sử dụng dòng sản phẩm:</a:t>
            </a:r>
            <a:endParaRPr/>
          </a:p>
          <a:p>
            <a:pPr indent="-182563" lvl="1" marL="360363" rtl="0" algn="l">
              <a:lnSpc>
                <a:spcPct val="138461"/>
              </a:lnSpc>
              <a:spcBef>
                <a:spcPts val="500"/>
              </a:spcBef>
              <a:spcAft>
                <a:spcPts val="0"/>
              </a:spcAft>
              <a:buClr>
                <a:srgbClr val="262626"/>
              </a:buClr>
              <a:buSzPts val="1040"/>
              <a:buChar char="•"/>
            </a:pPr>
            <a:r>
              <a:rPr lang="en-US"/>
              <a:t>Phản hồi của khách hàng về dòng sản phẩm mới</a:t>
            </a:r>
            <a:endParaRPr/>
          </a:p>
          <a:p>
            <a:pPr indent="-182563" lvl="1" marL="360363" rtl="0" algn="l">
              <a:lnSpc>
                <a:spcPct val="138461"/>
              </a:lnSpc>
              <a:spcBef>
                <a:spcPts val="500"/>
              </a:spcBef>
              <a:spcAft>
                <a:spcPts val="0"/>
              </a:spcAft>
              <a:buClr>
                <a:srgbClr val="262626"/>
              </a:buClr>
              <a:buSzPts val="1040"/>
              <a:buChar char="•"/>
            </a:pPr>
            <a:r>
              <a:rPr lang="en-US"/>
              <a:t>Dữ liệu doanh thu và lợi nhuận trong EDW</a:t>
            </a:r>
            <a:endParaRPr/>
          </a:p>
          <a:p>
            <a:pPr indent="-182563" lvl="1" marL="360363" rtl="0" algn="l">
              <a:lnSpc>
                <a:spcPct val="138461"/>
              </a:lnSpc>
              <a:spcBef>
                <a:spcPts val="500"/>
              </a:spcBef>
              <a:spcAft>
                <a:spcPts val="0"/>
              </a:spcAft>
              <a:buClr>
                <a:srgbClr val="262626"/>
              </a:buClr>
              <a:buSzPts val="1040"/>
              <a:buChar char="•"/>
            </a:pPr>
            <a:r>
              <a:rPr lang="en-US"/>
              <a:t>Đánh giá, blog và nhận xét về sản phẩm trong các nguồn SNS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98" name="Google Shape;398;p16"/>
          <p:cNvSpPr txBox="1"/>
          <p:nvPr>
            <p:ph idx="2" type="body"/>
          </p:nvPr>
        </p:nvSpPr>
        <p:spPr>
          <a:xfrm>
            <a:off x="275658" y="1532566"/>
            <a:ext cx="935468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Bắt đầu làm việc với Nguồn dữ liệu Twitter SNS</a:t>
            </a:r>
            <a:endParaRPr>
              <a:latin typeface="Arial"/>
              <a:ea typeface="Arial"/>
              <a:cs typeface="Arial"/>
              <a:sym typeface="Arial"/>
            </a:endParaRPr>
          </a:p>
        </p:txBody>
      </p:sp>
      <p:sp>
        <p:nvSpPr>
          <p:cNvPr id="399" name="Google Shape;399;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00" name="Google Shape;400;p16"/>
          <p:cNvSpPr txBox="1"/>
          <p:nvPr>
            <p:ph idx="4" type="body"/>
          </p:nvPr>
        </p:nvSpPr>
        <p:spPr>
          <a:xfrm>
            <a:off x="535872" y="2226568"/>
            <a:ext cx="3813104" cy="397351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Tạo tài khoản nhà phát triển Twitter</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a:t>
            </a:r>
            <a:endParaRPr/>
          </a:p>
          <a:p>
            <a:pPr indent="-177800" lvl="0" marL="177800" rtl="0" algn="l">
              <a:lnSpc>
                <a:spcPct val="128571"/>
              </a:lnSpc>
              <a:spcBef>
                <a:spcPts val="1000"/>
              </a:spcBef>
              <a:spcAft>
                <a:spcPts val="0"/>
              </a:spcAft>
              <a:buClr>
                <a:srgbClr val="262626"/>
              </a:buClr>
              <a:buSzPts val="1400"/>
              <a:buFont typeface="Arial"/>
              <a:buChar char="•"/>
            </a:pPr>
            <a:r>
              <a:rPr lang="en-US"/>
              <a:t>Nhận email xác nhận sau khi điền vào biểu mẫu</a:t>
            </a:r>
            <a:endParaRPr/>
          </a:p>
          <a:p>
            <a:pPr indent="-182563" lvl="1" marL="360363" rtl="0" algn="l">
              <a:lnSpc>
                <a:spcPct val="138461"/>
              </a:lnSpc>
              <a:spcBef>
                <a:spcPts val="500"/>
              </a:spcBef>
              <a:spcAft>
                <a:spcPts val="0"/>
              </a:spcAft>
              <a:buClr>
                <a:srgbClr val="262626"/>
              </a:buClr>
              <a:buSzPts val="1040"/>
              <a:buChar char="•"/>
            </a:pPr>
            <a:r>
              <a:rPr lang="en-US"/>
              <a:t>Cần kích hoạt Tài khoản nhà phát triển Twitter bằng liên kết được gửi tới email</a:t>
            </a:r>
            <a:endParaRPr/>
          </a:p>
          <a:p>
            <a:pPr indent="-177800" lvl="0" marL="177800" rtl="0" algn="l">
              <a:lnSpc>
                <a:spcPct val="128571"/>
              </a:lnSpc>
              <a:spcBef>
                <a:spcPts val="1000"/>
              </a:spcBef>
              <a:spcAft>
                <a:spcPts val="0"/>
              </a:spcAft>
              <a:buClr>
                <a:srgbClr val="262626"/>
              </a:buClr>
              <a:buSzPts val="1400"/>
              <a:buFont typeface="Arial"/>
              <a:buChar char="•"/>
            </a:pPr>
            <a:r>
              <a:rPr lang="en-US"/>
              <a:t>Sẽ có thời gian xem xét trước khi tài khoản được phê duyệt</a:t>
            </a:r>
            <a:endParaRPr/>
          </a:p>
          <a:p>
            <a:pPr indent="-182563" lvl="1" marL="360363" rtl="0" algn="l">
              <a:lnSpc>
                <a:spcPct val="138461"/>
              </a:lnSpc>
              <a:spcBef>
                <a:spcPts val="500"/>
              </a:spcBef>
              <a:spcAft>
                <a:spcPts val="0"/>
              </a:spcAft>
              <a:buClr>
                <a:srgbClr val="262626"/>
              </a:buClr>
              <a:buSzPts val="1040"/>
              <a:buChar char="•"/>
            </a:pPr>
            <a:r>
              <a:rPr lang="en-US"/>
              <a:t>Sau khi được phê duyệt, bạn đã sẵn sàng sử dụng Twitter API</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01" name="Google Shape;401;p16"/>
          <p:cNvGrpSpPr/>
          <p:nvPr/>
        </p:nvGrpSpPr>
        <p:grpSpPr>
          <a:xfrm>
            <a:off x="4431139" y="2226568"/>
            <a:ext cx="5220442" cy="3391769"/>
            <a:chOff x="6382603" y="2053687"/>
            <a:chExt cx="5220442" cy="3391769"/>
          </a:xfrm>
        </p:grpSpPr>
        <p:pic>
          <p:nvPicPr>
            <p:cNvPr id="402" name="Google Shape;402;p16"/>
            <p:cNvPicPr preferRelativeResize="0"/>
            <p:nvPr/>
          </p:nvPicPr>
          <p:blipFill rotWithShape="1">
            <a:blip r:embed="rId4">
              <a:alphaModFix/>
            </a:blip>
            <a:srcRect b="0" l="0" r="0" t="0"/>
            <a:stretch/>
          </p:blipFill>
          <p:spPr>
            <a:xfrm>
              <a:off x="6382603" y="2053687"/>
              <a:ext cx="5220442" cy="3391769"/>
            </a:xfrm>
            <a:prstGeom prst="rect">
              <a:avLst/>
            </a:prstGeom>
            <a:noFill/>
            <a:ln>
              <a:noFill/>
            </a:ln>
          </p:spPr>
        </p:pic>
        <p:sp>
          <p:nvSpPr>
            <p:cNvPr id="403" name="Google Shape;403;p16"/>
            <p:cNvSpPr/>
            <p:nvPr/>
          </p:nvSpPr>
          <p:spPr>
            <a:xfrm>
              <a:off x="6928514" y="2947916"/>
              <a:ext cx="1255594" cy="27295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10" name="Google Shape;410;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Using Twitter API to Access Tweets</a:t>
            </a:r>
            <a:endParaRPr/>
          </a:p>
        </p:txBody>
      </p:sp>
      <p:sp>
        <p:nvSpPr>
          <p:cNvPr id="411" name="Google Shape;411;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12" name="Google Shape;412;p17"/>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Có hai phiên bản chính của Twitter API</a:t>
            </a:r>
            <a:endParaRPr/>
          </a:p>
          <a:p>
            <a:pPr indent="-177800" lvl="0" marL="177800" rtl="0" algn="l">
              <a:lnSpc>
                <a:spcPct val="128571"/>
              </a:lnSpc>
              <a:spcBef>
                <a:spcPts val="1000"/>
              </a:spcBef>
              <a:spcAft>
                <a:spcPts val="0"/>
              </a:spcAft>
              <a:buClr>
                <a:srgbClr val="262626"/>
              </a:buClr>
              <a:buSzPts val="1400"/>
              <a:buFont typeface="Arial"/>
              <a:buChar char="•"/>
            </a:pPr>
            <a:r>
              <a:rPr lang="en-US"/>
              <a:t>Phiên bản Oauth 1.1</a:t>
            </a:r>
            <a:endParaRPr/>
          </a:p>
          <a:p>
            <a:pPr indent="-182563" lvl="1" marL="360363" rtl="0" algn="l">
              <a:lnSpc>
                <a:spcPct val="138461"/>
              </a:lnSpc>
              <a:spcBef>
                <a:spcPts val="500"/>
              </a:spcBef>
              <a:spcAft>
                <a:spcPts val="0"/>
              </a:spcAft>
              <a:buClr>
                <a:srgbClr val="262626"/>
              </a:buClr>
              <a:buSzPts val="1040"/>
              <a:buChar char="•"/>
            </a:pPr>
            <a:r>
              <a:rPr lang="en-US"/>
              <a:t>Sử dụng Khóa người tiêu dùng, Bí mật người tiêu dùng, Mã thông báo và Bí mật mã thông báo</a:t>
            </a:r>
            <a:endParaRPr/>
          </a:p>
          <a:p>
            <a:pPr indent="-177800" lvl="0" marL="177800" rtl="0" algn="l">
              <a:lnSpc>
                <a:spcPct val="128571"/>
              </a:lnSpc>
              <a:spcBef>
                <a:spcPts val="1000"/>
              </a:spcBef>
              <a:spcAft>
                <a:spcPts val="0"/>
              </a:spcAft>
              <a:buClr>
                <a:srgbClr val="262626"/>
              </a:buClr>
              <a:buSzPts val="1400"/>
              <a:buFont typeface="Arial"/>
              <a:buChar char="•"/>
            </a:pPr>
            <a:r>
              <a:rPr lang="en-US"/>
              <a:t>Mã thông báo mang Oauth 2.0</a:t>
            </a:r>
            <a:endParaRPr/>
          </a:p>
          <a:p>
            <a:pPr indent="-182563" lvl="1" marL="360363" rtl="0" algn="l">
              <a:lnSpc>
                <a:spcPct val="138461"/>
              </a:lnSpc>
              <a:spcBef>
                <a:spcPts val="500"/>
              </a:spcBef>
              <a:spcAft>
                <a:spcPts val="0"/>
              </a:spcAft>
              <a:buClr>
                <a:srgbClr val="262626"/>
              </a:buClr>
              <a:buSzPts val="1040"/>
              <a:buChar char="•"/>
            </a:pPr>
            <a:r>
              <a:rPr lang="en-US"/>
              <a:t>Yêu cầu ứng dụng dành cho nhà phát triển và chủ yếu dành cho quyền truy cập chỉ đọc vào dữ liệu công khai</a:t>
            </a:r>
            <a:endParaRPr/>
          </a:p>
          <a:p>
            <a:pPr indent="-182563" lvl="1" marL="360363" rtl="0" algn="l">
              <a:lnSpc>
                <a:spcPct val="138461"/>
              </a:lnSpc>
              <a:spcBef>
                <a:spcPts val="500"/>
              </a:spcBef>
              <a:spcAft>
                <a:spcPts val="0"/>
              </a:spcAft>
              <a:buClr>
                <a:srgbClr val="262626"/>
              </a:buClr>
              <a:buSzPts val="1040"/>
              <a:buChar char="•"/>
            </a:pPr>
            <a:r>
              <a:rPr lang="en-US"/>
              <a:t>Xác thực thay mặt cho ứng dụng của nhà phát triển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19" name="Google Shape;419;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Using Twitter API 1.1</a:t>
            </a:r>
            <a:endParaRPr/>
          </a:p>
        </p:txBody>
      </p:sp>
      <p:sp>
        <p:nvSpPr>
          <p:cNvPr id="420" name="Google Shape;420;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21" name="Google Shape;421;p18"/>
          <p:cNvSpPr txBox="1"/>
          <p:nvPr>
            <p:ph idx="4" type="body"/>
          </p:nvPr>
        </p:nvSpPr>
        <p:spPr>
          <a:xfrm>
            <a:off x="535872" y="2226568"/>
            <a:ext cx="5218157" cy="3772788"/>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Khởi tạo một dự án và ứng dụng</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https://developer.twitter.com/en/docs/projects/overview</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4"/>
              </a:rPr>
              <a:t>https://developer.twitter.com/en/docs/apps/overview</a:t>
            </a:r>
            <a:endParaRPr/>
          </a:p>
          <a:p>
            <a:pPr indent="-177800" lvl="0" marL="177800" rtl="0" algn="l">
              <a:lnSpc>
                <a:spcPct val="128571"/>
              </a:lnSpc>
              <a:spcBef>
                <a:spcPts val="1000"/>
              </a:spcBef>
              <a:spcAft>
                <a:spcPts val="0"/>
              </a:spcAft>
              <a:buClr>
                <a:srgbClr val="262626"/>
              </a:buClr>
              <a:buSzPts val="1400"/>
              <a:buFont typeface="Arial"/>
              <a:buChar char="•"/>
            </a:pPr>
            <a:r>
              <a:rPr lang="en-US"/>
              <a:t>Khi Dự án và Ứng dụng đã được tạo, hãy truy cập thông tin ủy quyền</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1.1 yêu cầu ủy quyền OAuth 1.0a</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https://developer.twitter.com/en/docs/authentication/oauth-1-0a</a:t>
            </a:r>
            <a:endParaRPr/>
          </a:p>
          <a:p>
            <a:pPr indent="-177800" lvl="0" marL="177800" rtl="0" algn="l">
              <a:lnSpc>
                <a:spcPct val="128571"/>
              </a:lnSpc>
              <a:spcBef>
                <a:spcPts val="1000"/>
              </a:spcBef>
              <a:spcAft>
                <a:spcPts val="0"/>
              </a:spcAft>
              <a:buClr>
                <a:srgbClr val="262626"/>
              </a:buClr>
              <a:buSzPts val="1400"/>
              <a:buFont typeface="Arial"/>
              <a:buChar char="•"/>
            </a:pPr>
            <a:r>
              <a:rPr lang="en-US"/>
              <a:t>Giao diện chương trình ứng dụng Twitter (API) cho phép nhà phát triển truy cập nhiều "điểm cuối" khác nhau</a:t>
            </a:r>
            <a:endParaRPr/>
          </a:p>
          <a:p>
            <a:pPr indent="-182563" lvl="1" marL="360363" rtl="0" algn="l">
              <a:lnSpc>
                <a:spcPct val="138461"/>
              </a:lnSpc>
              <a:spcBef>
                <a:spcPts val="500"/>
              </a:spcBef>
              <a:spcAft>
                <a:spcPts val="0"/>
              </a:spcAft>
              <a:buClr>
                <a:srgbClr val="262626"/>
              </a:buClr>
              <a:buSzPts val="1040"/>
              <a:buChar char="•"/>
            </a:pPr>
            <a:r>
              <a:rPr lang="en-US"/>
              <a:t>Tweets, Users, Search</a:t>
            </a:r>
            <a:endParaRPr/>
          </a:p>
          <a:p>
            <a:pPr indent="-182563" lvl="1" marL="360363" rtl="0" algn="l">
              <a:lnSpc>
                <a:spcPct val="138461"/>
              </a:lnSpc>
              <a:spcBef>
                <a:spcPts val="500"/>
              </a:spcBef>
              <a:spcAft>
                <a:spcPts val="0"/>
              </a:spcAft>
              <a:buClr>
                <a:srgbClr val="262626"/>
              </a:buClr>
              <a:buSzPts val="1040"/>
              <a:buChar char="•"/>
            </a:pPr>
            <a:r>
              <a:rPr lang="en-US"/>
              <a:t>https://developer.twitter.com/en/docs/api-reference-index#twitter-api-v1</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422" name="Google Shape;422;p18"/>
          <p:cNvPicPr preferRelativeResize="0"/>
          <p:nvPr/>
        </p:nvPicPr>
        <p:blipFill rotWithShape="1">
          <a:blip r:embed="rId6">
            <a:alphaModFix/>
          </a:blip>
          <a:srcRect b="0" l="0" r="0" t="0"/>
          <a:stretch/>
        </p:blipFill>
        <p:spPr>
          <a:xfrm>
            <a:off x="5969006" y="1845867"/>
            <a:ext cx="3401122" cy="1934028"/>
          </a:xfrm>
          <a:prstGeom prst="rect">
            <a:avLst/>
          </a:prstGeom>
          <a:noFill/>
          <a:ln>
            <a:noFill/>
          </a:ln>
        </p:spPr>
      </p:pic>
      <p:pic>
        <p:nvPicPr>
          <p:cNvPr id="423" name="Google Shape;423;p18"/>
          <p:cNvPicPr preferRelativeResize="0"/>
          <p:nvPr/>
        </p:nvPicPr>
        <p:blipFill rotWithShape="1">
          <a:blip r:embed="rId7">
            <a:alphaModFix/>
          </a:blip>
          <a:srcRect b="0" l="0" r="0" t="0"/>
          <a:stretch/>
        </p:blipFill>
        <p:spPr>
          <a:xfrm>
            <a:off x="5931278" y="4372074"/>
            <a:ext cx="3401122" cy="962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30" name="Google Shape;430;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Twitter API 2.0</a:t>
            </a:r>
            <a:endParaRPr>
              <a:latin typeface="Arial"/>
              <a:ea typeface="Arial"/>
              <a:cs typeface="Arial"/>
              <a:sym typeface="Arial"/>
            </a:endParaRPr>
          </a:p>
        </p:txBody>
      </p:sp>
      <p:sp>
        <p:nvSpPr>
          <p:cNvPr id="431" name="Google Shape;431;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32" name="Google Shape;432;p19"/>
          <p:cNvSpPr txBox="1"/>
          <p:nvPr>
            <p:ph idx="4" type="body"/>
          </p:nvPr>
        </p:nvSpPr>
        <p:spPr>
          <a:xfrm>
            <a:off x="535872" y="2226567"/>
            <a:ext cx="8932128" cy="447531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Khởi tạo một dự án từ </a:t>
            </a:r>
            <a:r>
              <a:rPr lang="en-US" u="sng">
                <a:solidFill>
                  <a:schemeClr val="hlink"/>
                </a:solidFill>
                <a:hlinkClick r:id="rId3"/>
              </a:rPr>
              <a:t>https://developer.twitter.com/en/portal/dashboard</a:t>
            </a:r>
            <a:endParaRPr/>
          </a:p>
          <a:p>
            <a:pPr indent="-177800" lvl="0" marL="177800" rtl="0" algn="l">
              <a:lnSpc>
                <a:spcPct val="128571"/>
              </a:lnSpc>
              <a:spcBef>
                <a:spcPts val="1000"/>
              </a:spcBef>
              <a:spcAft>
                <a:spcPts val="0"/>
              </a:spcAft>
              <a:buClr>
                <a:srgbClr val="262626"/>
              </a:buClr>
              <a:buSzPts val="1400"/>
              <a:buFont typeface="Arial"/>
              <a:buChar char="•"/>
            </a:pPr>
            <a:r>
              <a:rPr lang="en-US"/>
              <a:t>Khởi tạo một ứng dụng: </a:t>
            </a:r>
            <a:r>
              <a:rPr lang="en-US" u="sng">
                <a:solidFill>
                  <a:schemeClr val="hlink"/>
                </a:solidFill>
                <a:hlinkClick r:id="rId4"/>
              </a:rPr>
              <a:t>https://developer.twitter.com/en/docs/apps/overview</a:t>
            </a:r>
            <a:endParaRPr/>
          </a:p>
          <a:p>
            <a:pPr indent="-177800" lvl="0" marL="177800" rtl="0" algn="l">
              <a:lnSpc>
                <a:spcPct val="128571"/>
              </a:lnSpc>
              <a:spcBef>
                <a:spcPts val="1000"/>
              </a:spcBef>
              <a:spcAft>
                <a:spcPts val="0"/>
              </a:spcAft>
              <a:buClr>
                <a:srgbClr val="262626"/>
              </a:buClr>
              <a:buSzPts val="1400"/>
              <a:buFont typeface="Arial"/>
              <a:buChar char="•"/>
            </a:pPr>
            <a:r>
              <a:rPr lang="en-US"/>
              <a:t>Lấy API Keys và Bearer Token</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Twitter API v2 để truy cập các điểm cuối khác nhau</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https://developer.twitter.com/en/docs/api-reference-index#twitter-api-v2</a:t>
            </a:r>
            <a:endParaRPr/>
          </a:p>
          <a:p>
            <a:pPr indent="-177800" lvl="0" marL="177800" rtl="0" algn="l">
              <a:lnSpc>
                <a:spcPct val="128571"/>
              </a:lnSpc>
              <a:spcBef>
                <a:spcPts val="1000"/>
              </a:spcBef>
              <a:spcAft>
                <a:spcPts val="0"/>
              </a:spcAft>
              <a:buClr>
                <a:srgbClr val="262626"/>
              </a:buClr>
              <a:buSzPts val="1400"/>
              <a:buFont typeface="Arial"/>
              <a:buChar char="•"/>
            </a:pPr>
            <a:r>
              <a:rPr lang="en-US"/>
              <a:t>API cung cấp một tập hợp các phương thức (CRUD) có thể được gửi đến các điểm cuối dịch vụ</a:t>
            </a:r>
            <a:endParaRPr/>
          </a:p>
          <a:p>
            <a:pPr indent="-182563" lvl="1" marL="360363" rtl="0" algn="l">
              <a:lnSpc>
                <a:spcPct val="138461"/>
              </a:lnSpc>
              <a:spcBef>
                <a:spcPts val="500"/>
              </a:spcBef>
              <a:spcAft>
                <a:spcPts val="0"/>
              </a:spcAft>
              <a:buClr>
                <a:srgbClr val="262626"/>
              </a:buClr>
              <a:buSzPts val="1040"/>
              <a:buChar char="•"/>
            </a:pPr>
            <a:r>
              <a:rPr lang="en-US"/>
              <a:t>GET để lấy dữ liệu</a:t>
            </a:r>
            <a:endParaRPr/>
          </a:p>
          <a:p>
            <a:pPr indent="-182563" lvl="1" marL="360363" rtl="0" algn="l">
              <a:lnSpc>
                <a:spcPct val="138461"/>
              </a:lnSpc>
              <a:spcBef>
                <a:spcPts val="500"/>
              </a:spcBef>
              <a:spcAft>
                <a:spcPts val="0"/>
              </a:spcAft>
              <a:buClr>
                <a:srgbClr val="262626"/>
              </a:buClr>
              <a:buSzPts val="1040"/>
              <a:buChar char="•"/>
            </a:pPr>
            <a:r>
              <a:rPr lang="en-US"/>
              <a:t>POST để tạo dữ liệu</a:t>
            </a:r>
            <a:endParaRPr/>
          </a:p>
          <a:p>
            <a:pPr indent="-182563" lvl="1" marL="360363" rtl="0" algn="l">
              <a:lnSpc>
                <a:spcPct val="138461"/>
              </a:lnSpc>
              <a:spcBef>
                <a:spcPts val="500"/>
              </a:spcBef>
              <a:spcAft>
                <a:spcPts val="0"/>
              </a:spcAft>
              <a:buClr>
                <a:srgbClr val="262626"/>
              </a:buClr>
              <a:buSzPts val="1040"/>
              <a:buChar char="•"/>
            </a:pPr>
            <a:r>
              <a:rPr lang="en-US"/>
              <a:t>PUT để cập nhật dữ liệu</a:t>
            </a:r>
            <a:endParaRPr/>
          </a:p>
          <a:p>
            <a:pPr indent="-182563" lvl="1" marL="360363" rtl="0" algn="l">
              <a:lnSpc>
                <a:spcPct val="138461"/>
              </a:lnSpc>
              <a:spcBef>
                <a:spcPts val="500"/>
              </a:spcBef>
              <a:spcAft>
                <a:spcPts val="0"/>
              </a:spcAft>
              <a:buClr>
                <a:srgbClr val="262626"/>
              </a:buClr>
              <a:buSzPts val="1040"/>
              <a:buChar char="•"/>
            </a:pPr>
            <a:r>
              <a:rPr lang="en-US"/>
              <a:t>DELETE để xóa dữ liệu</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idx="1" type="body"/>
          </p:nvPr>
        </p:nvSpPr>
        <p:spPr>
          <a:xfrm>
            <a:off x="985322" y="2524714"/>
            <a:ext cx="7853878"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Hướng dẫn dự án Capstone Khóa học BigData</a:t>
            </a:r>
            <a:endParaRPr>
              <a:latin typeface="Arial"/>
              <a:ea typeface="Arial"/>
              <a:cs typeface="Arial"/>
              <a:sym typeface="Arial"/>
            </a:endParaRPr>
          </a:p>
        </p:txBody>
      </p:sp>
      <p:sp>
        <p:nvSpPr>
          <p:cNvPr id="83" name="Google Shape;83;p2"/>
          <p:cNvSpPr txBox="1"/>
          <p:nvPr>
            <p:ph idx="2" type="body"/>
          </p:nvPr>
        </p:nvSpPr>
        <p:spPr>
          <a:xfrm>
            <a:off x="985322" y="2055995"/>
            <a:ext cx="5477256"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11.</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39" name="Google Shape;439;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thư viện Tweepy Python</a:t>
            </a:r>
            <a:endParaRPr>
              <a:latin typeface="Arial"/>
              <a:ea typeface="Arial"/>
              <a:cs typeface="Arial"/>
              <a:sym typeface="Arial"/>
            </a:endParaRPr>
          </a:p>
        </p:txBody>
      </p:sp>
      <p:sp>
        <p:nvSpPr>
          <p:cNvPr id="440" name="Google Shape;440;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pic>
        <p:nvPicPr>
          <p:cNvPr descr="New Tweepy Logo · Discussion #1404 · tweepy/tweepy · GitHub" id="441" name="Google Shape;441;p20"/>
          <p:cNvPicPr preferRelativeResize="0"/>
          <p:nvPr/>
        </p:nvPicPr>
        <p:blipFill rotWithShape="1">
          <a:blip r:embed="rId3">
            <a:alphaModFix/>
          </a:blip>
          <a:srcRect b="0" l="0" r="0" t="0"/>
          <a:stretch/>
        </p:blipFill>
        <p:spPr>
          <a:xfrm>
            <a:off x="2899596" y="2446631"/>
            <a:ext cx="4069080" cy="954643"/>
          </a:xfrm>
          <a:prstGeom prst="rect">
            <a:avLst/>
          </a:prstGeom>
          <a:noFill/>
          <a:ln>
            <a:noFill/>
          </a:ln>
        </p:spPr>
      </p:pic>
      <p:pic>
        <p:nvPicPr>
          <p:cNvPr id="442" name="Google Shape;442;p20"/>
          <p:cNvPicPr preferRelativeResize="0"/>
          <p:nvPr/>
        </p:nvPicPr>
        <p:blipFill rotWithShape="1">
          <a:blip r:embed="rId4">
            <a:alphaModFix/>
          </a:blip>
          <a:srcRect b="0" l="0" r="0" t="0"/>
          <a:stretch/>
        </p:blipFill>
        <p:spPr>
          <a:xfrm>
            <a:off x="1576387" y="3555298"/>
            <a:ext cx="6753225"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49" name="Google Shape;449;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Ví dụ Nguồn dữ liệu truyền trực tuyến: OPC-UA</a:t>
            </a:r>
            <a:endParaRPr sz="3000">
              <a:latin typeface="Arial"/>
              <a:ea typeface="Arial"/>
              <a:cs typeface="Arial"/>
              <a:sym typeface="Arial"/>
            </a:endParaRPr>
          </a:p>
        </p:txBody>
      </p:sp>
      <p:sp>
        <p:nvSpPr>
          <p:cNvPr id="450" name="Google Shape;450;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51" name="Google Shape;451;p21"/>
          <p:cNvSpPr txBox="1"/>
          <p:nvPr>
            <p:ph idx="4" type="body"/>
          </p:nvPr>
        </p:nvSpPr>
        <p:spPr>
          <a:xfrm>
            <a:off x="535871" y="2226567"/>
            <a:ext cx="8650169" cy="212301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IIoT (Internet vạn vật công nghiệp) cho dữ liệu nhà máy và sản xuất</a:t>
            </a:r>
            <a:endParaRPr/>
          </a:p>
          <a:p>
            <a:pPr indent="-182563" lvl="1" marL="360363" rtl="0" algn="l">
              <a:lnSpc>
                <a:spcPct val="138461"/>
              </a:lnSpc>
              <a:spcBef>
                <a:spcPts val="500"/>
              </a:spcBef>
              <a:spcAft>
                <a:spcPts val="0"/>
              </a:spcAft>
              <a:buClr>
                <a:srgbClr val="262626"/>
              </a:buClr>
              <a:buSzPts val="1040"/>
              <a:buChar char="•"/>
            </a:pPr>
            <a:r>
              <a:rPr lang="en-US"/>
              <a:t>Nhiều giao thức truyền thông để truyền dữ liệu cảm biến</a:t>
            </a:r>
            <a:endParaRPr/>
          </a:p>
          <a:p>
            <a:pPr indent="-182563" lvl="1" marL="360363" rtl="0" algn="l">
              <a:lnSpc>
                <a:spcPct val="138461"/>
              </a:lnSpc>
              <a:spcBef>
                <a:spcPts val="500"/>
              </a:spcBef>
              <a:spcAft>
                <a:spcPts val="0"/>
              </a:spcAft>
              <a:buClr>
                <a:srgbClr val="262626"/>
              </a:buClr>
              <a:buSzPts val="1040"/>
              <a:buChar char="•"/>
            </a:pPr>
            <a:r>
              <a:rPr lang="en-US"/>
              <a:t>OPC-UA là một nỗ lực để thống nhất thành một giao thức tiêu chuẩn công nghiệp duy nhất đang thu hút sự chú ý</a:t>
            </a:r>
            <a:endParaRPr/>
          </a:p>
          <a:p>
            <a:pPr indent="-177800" lvl="0" marL="177800" rtl="0" algn="l">
              <a:lnSpc>
                <a:spcPct val="128571"/>
              </a:lnSpc>
              <a:spcBef>
                <a:spcPts val="1000"/>
              </a:spcBef>
              <a:spcAft>
                <a:spcPts val="0"/>
              </a:spcAft>
              <a:buClr>
                <a:srgbClr val="262626"/>
              </a:buClr>
              <a:buSzPts val="1400"/>
              <a:buFont typeface="Arial"/>
              <a:buChar char="•"/>
            </a:pPr>
            <a:r>
              <a:rPr lang="en-US"/>
              <a:t>OPC-UA là chế độ máy chủ-máy khách</a:t>
            </a:r>
            <a:endParaRPr/>
          </a:p>
          <a:p>
            <a:pPr indent="-182563" lvl="1" marL="360363" rtl="0" algn="l">
              <a:lnSpc>
                <a:spcPct val="138461"/>
              </a:lnSpc>
              <a:spcBef>
                <a:spcPts val="500"/>
              </a:spcBef>
              <a:spcAft>
                <a:spcPts val="0"/>
              </a:spcAft>
              <a:buClr>
                <a:srgbClr val="262626"/>
              </a:buClr>
              <a:buSzPts val="1040"/>
              <a:buChar char="•"/>
            </a:pPr>
            <a:r>
              <a:rPr lang="en-US"/>
              <a:t>Máy chủ hợp nhất dữ liệu cảm biến và máy khách lấy dữ liệu cảm biến từ máy chủ</a:t>
            </a:r>
            <a:endParaRPr/>
          </a:p>
          <a:p>
            <a:pPr indent="-182563" lvl="1" marL="360363" rtl="0" algn="l">
              <a:lnSpc>
                <a:spcPct val="138461"/>
              </a:lnSpc>
              <a:spcBef>
                <a:spcPts val="500"/>
              </a:spcBef>
              <a:spcAft>
                <a:spcPts val="0"/>
              </a:spcAft>
              <a:buClr>
                <a:srgbClr val="262626"/>
              </a:buClr>
              <a:buSzPts val="1040"/>
              <a:buChar char="•"/>
            </a:pPr>
            <a:r>
              <a:rPr lang="en-US"/>
              <a:t>Gói này (</a:t>
            </a:r>
            <a:r>
              <a:rPr lang="en-US" u="sng">
                <a:solidFill>
                  <a:schemeClr val="hlink"/>
                </a:solidFill>
                <a:hlinkClick r:id="rId3"/>
              </a:rPr>
              <a:t>https://github.com/FreeOpcUa/python-opcua</a:t>
            </a:r>
            <a:r>
              <a:rPr lang="en-US"/>
              <a:t>, </a:t>
            </a:r>
            <a:r>
              <a:rPr lang="en-US" u="sng">
                <a:solidFill>
                  <a:schemeClr val="hlink"/>
                </a:solidFill>
                <a:hlinkClick r:id="rId4"/>
              </a:rPr>
              <a:t>https://python-opcua.readthedocs.io/en/latest/</a:t>
            </a:r>
            <a:r>
              <a:rPr lang="en-US"/>
              <a:t>) cung cấp trình giả lập Máy chủ và Máy khách OPC-UA</a:t>
            </a:r>
            <a:endParaRPr/>
          </a:p>
        </p:txBody>
      </p:sp>
      <p:pic>
        <p:nvPicPr>
          <p:cNvPr id="452" name="Google Shape;452;p21"/>
          <p:cNvPicPr preferRelativeResize="0"/>
          <p:nvPr/>
        </p:nvPicPr>
        <p:blipFill rotWithShape="1">
          <a:blip r:embed="rId5">
            <a:alphaModFix/>
          </a:blip>
          <a:srcRect b="0" l="0" r="0" t="0"/>
          <a:stretch/>
        </p:blipFill>
        <p:spPr>
          <a:xfrm>
            <a:off x="1393179" y="4134105"/>
            <a:ext cx="6425514" cy="21051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59" name="Google Shape;459;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Ví dụ Nguồn dữ liệu truyền trực tuyến: Twitter</a:t>
            </a:r>
            <a:endParaRPr sz="3000">
              <a:latin typeface="Arial"/>
              <a:ea typeface="Arial"/>
              <a:cs typeface="Arial"/>
              <a:sym typeface="Arial"/>
            </a:endParaRPr>
          </a:p>
        </p:txBody>
      </p:sp>
      <p:sp>
        <p:nvSpPr>
          <p:cNvPr id="460" name="Google Shape;460;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61" name="Google Shape;461;p22"/>
          <p:cNvSpPr txBox="1"/>
          <p:nvPr>
            <p:ph idx="4" type="body"/>
          </p:nvPr>
        </p:nvSpPr>
        <p:spPr>
          <a:xfrm>
            <a:off x="535872" y="2226567"/>
            <a:ext cx="4604539" cy="389002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nguồn dữ liệu Twitter có thể được sử dụng làm nguồn dữ liệu bán cấu trúc, không cấu trúc và truyền trực tuyến</a:t>
            </a:r>
            <a:endParaRPr/>
          </a:p>
          <a:p>
            <a:pPr indent="-177800" lvl="0" marL="177800" rtl="0" algn="l">
              <a:lnSpc>
                <a:spcPct val="128571"/>
              </a:lnSpc>
              <a:spcBef>
                <a:spcPts val="1000"/>
              </a:spcBef>
              <a:spcAft>
                <a:spcPts val="0"/>
              </a:spcAft>
              <a:buClr>
                <a:srgbClr val="262626"/>
              </a:buClr>
              <a:buSzPts val="1400"/>
              <a:buFont typeface="Arial"/>
              <a:buChar char="•"/>
            </a:pPr>
            <a:r>
              <a:rPr lang="en-US"/>
              <a:t>Đối tượng JSON bán cấu trúc</a:t>
            </a:r>
            <a:endParaRPr/>
          </a:p>
          <a:p>
            <a:pPr indent="-182563" lvl="1" marL="360363" rtl="0" algn="l">
              <a:lnSpc>
                <a:spcPct val="138461"/>
              </a:lnSpc>
              <a:spcBef>
                <a:spcPts val="500"/>
              </a:spcBef>
              <a:spcAft>
                <a:spcPts val="0"/>
              </a:spcAft>
              <a:buClr>
                <a:srgbClr val="262626"/>
              </a:buClr>
              <a:buSzPts val="1040"/>
              <a:buChar char="•"/>
            </a:pPr>
            <a:r>
              <a:rPr lang="en-US"/>
              <a:t>Các tweet được trả về dưới dạng các đối tượng JSON bao gồm các thuộc tính (khóa) và nội dung (giá trị)</a:t>
            </a:r>
            <a:endParaRPr/>
          </a:p>
          <a:p>
            <a:pPr indent="-182563" lvl="1" marL="360363" rtl="0" algn="l">
              <a:lnSpc>
                <a:spcPct val="138461"/>
              </a:lnSpc>
              <a:spcBef>
                <a:spcPts val="500"/>
              </a:spcBef>
              <a:spcAft>
                <a:spcPts val="0"/>
              </a:spcAft>
              <a:buClr>
                <a:srgbClr val="262626"/>
              </a:buClr>
              <a:buSzPts val="1040"/>
              <a:buChar char="•"/>
            </a:pPr>
            <a:r>
              <a:rPr lang="en-US"/>
              <a:t>Đây là nguồn dữ liệu bán cấu trúc có một số lược đồ lỏng lẻo và có thể dễ dàng chuyển đổi sang dạng có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Phát trực tuyến Tweets</a:t>
            </a:r>
            <a:endParaRPr/>
          </a:p>
          <a:p>
            <a:pPr indent="-182563" lvl="1" marL="360363" rtl="0" algn="l">
              <a:lnSpc>
                <a:spcPct val="138461"/>
              </a:lnSpc>
              <a:spcBef>
                <a:spcPts val="500"/>
              </a:spcBef>
              <a:spcAft>
                <a:spcPts val="0"/>
              </a:spcAft>
              <a:buClr>
                <a:srgbClr val="262626"/>
              </a:buClr>
              <a:buSzPts val="1040"/>
              <a:buChar char="•"/>
            </a:pPr>
            <a:r>
              <a:rPr lang="en-US"/>
              <a:t>API Twitter có thể ghi lại các tweet phát trực tiếp và một ví dụ điển hình về nguồn dữ liệu phát trực tuyến</a:t>
            </a:r>
            <a:endParaRPr/>
          </a:p>
          <a:p>
            <a:pPr indent="-177800" lvl="0" marL="177800" rtl="0" algn="l">
              <a:lnSpc>
                <a:spcPct val="128571"/>
              </a:lnSpc>
              <a:spcBef>
                <a:spcPts val="1000"/>
              </a:spcBef>
              <a:spcAft>
                <a:spcPts val="0"/>
              </a:spcAft>
              <a:buClr>
                <a:srgbClr val="262626"/>
              </a:buClr>
              <a:buSzPts val="1400"/>
              <a:buFont typeface="Arial"/>
              <a:buChar char="•"/>
            </a:pPr>
            <a:r>
              <a:rPr lang="en-US"/>
              <a:t>Tin nhắn văn bản phi cấu trúc</a:t>
            </a:r>
            <a:endParaRPr/>
          </a:p>
          <a:p>
            <a:pPr indent="-182563" lvl="1" marL="360363" rtl="0" algn="l">
              <a:lnSpc>
                <a:spcPct val="138461"/>
              </a:lnSpc>
              <a:spcBef>
                <a:spcPts val="500"/>
              </a:spcBef>
              <a:spcAft>
                <a:spcPts val="0"/>
              </a:spcAft>
              <a:buClr>
                <a:srgbClr val="262626"/>
              </a:buClr>
              <a:buSzPts val="1040"/>
              <a:buChar char="•"/>
            </a:pPr>
            <a:r>
              <a:rPr lang="en-US"/>
              <a:t>Các tin nhắn tweet thực tế là tin nhắn văn bản và do đó, nguồn dữ liệu phi cấu trúc</a:t>
            </a:r>
            <a:endParaRPr/>
          </a:p>
        </p:txBody>
      </p:sp>
      <p:sp>
        <p:nvSpPr>
          <p:cNvPr id="462" name="Google Shape;462;p22"/>
          <p:cNvSpPr txBox="1"/>
          <p:nvPr/>
        </p:nvSpPr>
        <p:spPr>
          <a:xfrm>
            <a:off x="5823214" y="2124634"/>
            <a:ext cx="3509186" cy="4149165"/>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100">
                <a:solidFill>
                  <a:schemeClr val="dk1"/>
                </a:solidFill>
                <a:latin typeface="Arial"/>
                <a:ea typeface="Arial"/>
                <a:cs typeface="Arial"/>
                <a:sym typeface="Arial"/>
              </a:rPr>
              <a:t>{ "created_at": "Thu Apr 06 15:24:15 +0000 2017",</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"id_str": "850006245121695744",</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"text": "Today we sharing our vision for",</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"user":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"id": 2244994945,</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"name": "Twitter Dev",</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"screen_name": "TwitterDev",</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"location": "Internet",</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 "https:\/\/dev.twitter.com\/",</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"description": "Your official source for Twitter"</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"place":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"entities":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"hashtags":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"urls":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 "url": "https://t.co/XweGngmxlP",</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"unwound":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 "https://cards.twitter.com/cards",</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"title": "Building the Future of the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"user_mentions":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69" name="Google Shape;469;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Flume để thu thập dữ liệu Twitter</a:t>
            </a:r>
            <a:endParaRPr>
              <a:latin typeface="Arial"/>
              <a:ea typeface="Arial"/>
              <a:cs typeface="Arial"/>
              <a:sym typeface="Arial"/>
            </a:endParaRPr>
          </a:p>
        </p:txBody>
      </p:sp>
      <p:sp>
        <p:nvSpPr>
          <p:cNvPr id="470" name="Google Shape;470;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71" name="Google Shape;471;p23"/>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Tạo đường dẫn Flume</a:t>
            </a:r>
            <a:endParaRPr/>
          </a:p>
          <a:p>
            <a:pPr indent="-182563" lvl="1" marL="360363" rtl="0" algn="l">
              <a:lnSpc>
                <a:spcPct val="138461"/>
              </a:lnSpc>
              <a:spcBef>
                <a:spcPts val="500"/>
              </a:spcBef>
              <a:spcAft>
                <a:spcPts val="0"/>
              </a:spcAft>
              <a:buClr>
                <a:srgbClr val="262626"/>
              </a:buClr>
              <a:buSzPts val="1040"/>
              <a:buChar char="•"/>
            </a:pPr>
            <a:r>
              <a:rPr lang="en-US"/>
              <a:t>Nguồn Twitter – Chỉ hỗ trợ Twitter API 1.1</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3"/>
              </a:rPr>
              <a:t>https://flume.apache.org/FlumeUserGuide.html#twitter-1-firehose-source-experimental</a:t>
            </a:r>
            <a:endParaRPr/>
          </a:p>
          <a:p>
            <a:pPr indent="-182563" lvl="1" marL="360363" rtl="0" algn="l">
              <a:lnSpc>
                <a:spcPct val="138461"/>
              </a:lnSpc>
              <a:spcBef>
                <a:spcPts val="500"/>
              </a:spcBef>
              <a:spcAft>
                <a:spcPts val="0"/>
              </a:spcAft>
              <a:buClr>
                <a:srgbClr val="262626"/>
              </a:buClr>
              <a:buSzPts val="1040"/>
              <a:buChar char="•"/>
            </a:pPr>
            <a:r>
              <a:rPr lang="en-US"/>
              <a:t>Bộ nhớ hoặc Kênh tệp</a:t>
            </a:r>
            <a:endParaRPr/>
          </a:p>
          <a:p>
            <a:pPr indent="-182563" lvl="1" marL="360363" rtl="0" algn="l">
              <a:lnSpc>
                <a:spcPct val="138461"/>
              </a:lnSpc>
              <a:spcBef>
                <a:spcPts val="500"/>
              </a:spcBef>
              <a:spcAft>
                <a:spcPts val="0"/>
              </a:spcAft>
              <a:buClr>
                <a:srgbClr val="262626"/>
              </a:buClr>
              <a:buSzPts val="1040"/>
              <a:buChar char="•"/>
            </a:pPr>
            <a:r>
              <a:rPr lang="en-US"/>
              <a:t>HDFS hoặc Kafka Sink</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4"/>
              </a:rPr>
              <a:t>https://flume.apache.org/FlumeUserGuide.html#hdfs-sink</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5"/>
              </a:rPr>
              <a:t>https://flume.apache.org/FlumeUserGuide.html#kafka-sink</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72" name="Google Shape;472;p23"/>
          <p:cNvGrpSpPr/>
          <p:nvPr/>
        </p:nvGrpSpPr>
        <p:grpSpPr>
          <a:xfrm>
            <a:off x="1458390" y="4543545"/>
            <a:ext cx="6570176" cy="1410488"/>
            <a:chOff x="1458390" y="4543545"/>
            <a:chExt cx="6570176" cy="1410488"/>
          </a:xfrm>
        </p:grpSpPr>
        <p:grpSp>
          <p:nvGrpSpPr>
            <p:cNvPr id="473" name="Google Shape;473;p23"/>
            <p:cNvGrpSpPr/>
            <p:nvPr/>
          </p:nvGrpSpPr>
          <p:grpSpPr>
            <a:xfrm>
              <a:off x="1458390" y="4543545"/>
              <a:ext cx="1228369" cy="823605"/>
              <a:chOff x="2277859" y="4541854"/>
              <a:chExt cx="1228369" cy="823605"/>
            </a:xfrm>
          </p:grpSpPr>
          <p:pic>
            <p:nvPicPr>
              <p:cNvPr id="474" name="Google Shape;474;p23"/>
              <p:cNvPicPr preferRelativeResize="0"/>
              <p:nvPr/>
            </p:nvPicPr>
            <p:blipFill rotWithShape="1">
              <a:blip r:embed="rId6">
                <a:alphaModFix/>
              </a:blip>
              <a:srcRect b="0" l="0" r="0" t="0"/>
              <a:stretch/>
            </p:blipFill>
            <p:spPr>
              <a:xfrm>
                <a:off x="2277859" y="4541854"/>
                <a:ext cx="1228369" cy="823605"/>
              </a:xfrm>
              <a:prstGeom prst="rect">
                <a:avLst/>
              </a:prstGeom>
              <a:noFill/>
              <a:ln>
                <a:noFill/>
              </a:ln>
            </p:spPr>
          </p:pic>
          <p:sp>
            <p:nvSpPr>
              <p:cNvPr id="475" name="Google Shape;475;p23"/>
              <p:cNvSpPr txBox="1"/>
              <p:nvPr/>
            </p:nvSpPr>
            <p:spPr>
              <a:xfrm>
                <a:off x="2330832" y="4809612"/>
                <a:ext cx="114005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Dịch vụ Twitter</a:t>
                </a:r>
                <a:endParaRPr sz="1200">
                  <a:solidFill>
                    <a:srgbClr val="1F45BC"/>
                  </a:solidFill>
                  <a:latin typeface="Arial"/>
                  <a:ea typeface="Arial"/>
                  <a:cs typeface="Arial"/>
                  <a:sym typeface="Arial"/>
                </a:endParaRPr>
              </a:p>
            </p:txBody>
          </p:sp>
        </p:grpSp>
        <p:grpSp>
          <p:nvGrpSpPr>
            <p:cNvPr id="476" name="Google Shape;476;p23"/>
            <p:cNvGrpSpPr/>
            <p:nvPr/>
          </p:nvGrpSpPr>
          <p:grpSpPr>
            <a:xfrm>
              <a:off x="7279375" y="4550953"/>
              <a:ext cx="749191" cy="816197"/>
              <a:chOff x="5926248" y="4893551"/>
              <a:chExt cx="749191" cy="816197"/>
            </a:xfrm>
          </p:grpSpPr>
          <p:grpSp>
            <p:nvGrpSpPr>
              <p:cNvPr id="477" name="Google Shape;477;p23"/>
              <p:cNvGrpSpPr/>
              <p:nvPr/>
            </p:nvGrpSpPr>
            <p:grpSpPr>
              <a:xfrm>
                <a:off x="5926248" y="4893551"/>
                <a:ext cx="749191" cy="816197"/>
                <a:chOff x="5926248" y="4893551"/>
                <a:chExt cx="749191" cy="816197"/>
              </a:xfrm>
            </p:grpSpPr>
            <p:sp>
              <p:nvSpPr>
                <p:cNvPr id="478" name="Google Shape;478;p23"/>
                <p:cNvSpPr/>
                <p:nvPr/>
              </p:nvSpPr>
              <p:spPr>
                <a:xfrm>
                  <a:off x="6021389" y="4893551"/>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79" name="Google Shape;479;p23"/>
                <p:cNvSpPr/>
                <p:nvPr/>
              </p:nvSpPr>
              <p:spPr>
                <a:xfrm>
                  <a:off x="5986874" y="4920129"/>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80" name="Google Shape;480;p23"/>
                <p:cNvSpPr/>
                <p:nvPr/>
              </p:nvSpPr>
              <p:spPr>
                <a:xfrm>
                  <a:off x="5956561" y="4946094"/>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81" name="Google Shape;481;p23"/>
                <p:cNvSpPr/>
                <p:nvPr/>
              </p:nvSpPr>
              <p:spPr>
                <a:xfrm>
                  <a:off x="5926248" y="4973157"/>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grpSp>
          <p:sp>
            <p:nvSpPr>
              <p:cNvPr id="482" name="Google Shape;482;p23"/>
              <p:cNvSpPr txBox="1"/>
              <p:nvPr/>
            </p:nvSpPr>
            <p:spPr>
              <a:xfrm>
                <a:off x="6004673" y="5194574"/>
                <a:ext cx="5357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HDFS</a:t>
                </a:r>
                <a:endParaRPr sz="1200">
                  <a:solidFill>
                    <a:srgbClr val="1F45BC"/>
                  </a:solidFill>
                  <a:latin typeface="Arial"/>
                  <a:ea typeface="Arial"/>
                  <a:cs typeface="Arial"/>
                  <a:sym typeface="Arial"/>
                </a:endParaRPr>
              </a:p>
            </p:txBody>
          </p:sp>
        </p:grpSp>
        <p:sp>
          <p:nvSpPr>
            <p:cNvPr id="483" name="Google Shape;483;p23"/>
            <p:cNvSpPr/>
            <p:nvPr/>
          </p:nvSpPr>
          <p:spPr>
            <a:xfrm>
              <a:off x="3616049" y="4697595"/>
              <a:ext cx="2636150" cy="125643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484" name="Google Shape;484;p23"/>
            <p:cNvSpPr txBox="1"/>
            <p:nvPr/>
          </p:nvSpPr>
          <p:spPr>
            <a:xfrm>
              <a:off x="4606951" y="4543835"/>
              <a:ext cx="65434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Flume</a:t>
              </a:r>
              <a:endParaRPr sz="1400">
                <a:solidFill>
                  <a:srgbClr val="1F45BC"/>
                </a:solidFill>
                <a:latin typeface="Arial"/>
                <a:ea typeface="Arial"/>
                <a:cs typeface="Arial"/>
                <a:sym typeface="Arial"/>
              </a:endParaRPr>
            </a:p>
          </p:txBody>
        </p:sp>
        <p:sp>
          <p:nvSpPr>
            <p:cNvPr id="485" name="Google Shape;485;p23"/>
            <p:cNvSpPr txBox="1"/>
            <p:nvPr/>
          </p:nvSpPr>
          <p:spPr>
            <a:xfrm>
              <a:off x="4508365" y="5578318"/>
              <a:ext cx="85151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Kênh tệp</a:t>
              </a:r>
              <a:endParaRPr sz="1400">
                <a:solidFill>
                  <a:srgbClr val="1F45BC"/>
                </a:solidFill>
                <a:latin typeface="Arial"/>
                <a:ea typeface="Arial"/>
                <a:cs typeface="Arial"/>
                <a:sym typeface="Arial"/>
              </a:endParaRPr>
            </a:p>
          </p:txBody>
        </p:sp>
        <p:sp>
          <p:nvSpPr>
            <p:cNvPr id="486" name="Google Shape;486;p23"/>
            <p:cNvSpPr/>
            <p:nvPr/>
          </p:nvSpPr>
          <p:spPr>
            <a:xfrm rot="5400000">
              <a:off x="4758612" y="4748178"/>
              <a:ext cx="348164" cy="1036629"/>
            </a:xfrm>
            <a:prstGeom prst="can">
              <a:avLst>
                <a:gd fmla="val 7123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87" name="Google Shape;487;p23"/>
            <p:cNvSpPr/>
            <p:nvPr/>
          </p:nvSpPr>
          <p:spPr>
            <a:xfrm>
              <a:off x="3241551" y="4999464"/>
              <a:ext cx="768046" cy="557086"/>
            </a:xfrm>
            <a:prstGeom prst="roundRect">
              <a:avLst>
                <a:gd fmla="val 3430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Nguồn</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Twitter</a:t>
              </a:r>
              <a:endParaRPr/>
            </a:p>
          </p:txBody>
        </p:sp>
        <p:sp>
          <p:nvSpPr>
            <p:cNvPr id="488" name="Google Shape;488;p23"/>
            <p:cNvSpPr/>
            <p:nvPr/>
          </p:nvSpPr>
          <p:spPr>
            <a:xfrm>
              <a:off x="5868176" y="5000213"/>
              <a:ext cx="768046" cy="557086"/>
            </a:xfrm>
            <a:prstGeom prst="roundRect">
              <a:avLst>
                <a:gd fmla="val 3430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HDFS</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Sink</a:t>
              </a:r>
              <a:endParaRPr sz="1200">
                <a:solidFill>
                  <a:srgbClr val="193EB0"/>
                </a:solidFill>
                <a:latin typeface="Arial"/>
                <a:ea typeface="Arial"/>
                <a:cs typeface="Arial"/>
                <a:sym typeface="Arial"/>
              </a:endParaRPr>
            </a:p>
          </p:txBody>
        </p:sp>
        <p:grpSp>
          <p:nvGrpSpPr>
            <p:cNvPr id="489" name="Google Shape;489;p23"/>
            <p:cNvGrpSpPr/>
            <p:nvPr/>
          </p:nvGrpSpPr>
          <p:grpSpPr>
            <a:xfrm>
              <a:off x="2686759" y="4955348"/>
              <a:ext cx="4592663" cy="323408"/>
              <a:chOff x="2686759" y="4955348"/>
              <a:chExt cx="4592663" cy="323408"/>
            </a:xfrm>
          </p:grpSpPr>
          <p:cxnSp>
            <p:nvCxnSpPr>
              <p:cNvPr id="490" name="Google Shape;490;p23"/>
              <p:cNvCxnSpPr>
                <a:stCxn id="474" idx="3"/>
                <a:endCxn id="487" idx="1"/>
              </p:cNvCxnSpPr>
              <p:nvPr/>
            </p:nvCxnSpPr>
            <p:spPr>
              <a:xfrm>
                <a:off x="2686759" y="4955348"/>
                <a:ext cx="554700" cy="322800"/>
              </a:xfrm>
              <a:prstGeom prst="straightConnector1">
                <a:avLst/>
              </a:prstGeom>
              <a:noFill/>
              <a:ln cap="flat" cmpd="sng" w="19050">
                <a:solidFill>
                  <a:srgbClr val="1F45BC"/>
                </a:solidFill>
                <a:prstDash val="solid"/>
                <a:miter lim="800000"/>
                <a:headEnd len="sm" w="sm" type="none"/>
                <a:tailEnd len="med" w="med" type="triangle"/>
              </a:ln>
            </p:spPr>
          </p:cxnSp>
          <p:cxnSp>
            <p:nvCxnSpPr>
              <p:cNvPr id="491" name="Google Shape;491;p23"/>
              <p:cNvCxnSpPr>
                <a:stCxn id="488" idx="3"/>
                <a:endCxn id="481" idx="1"/>
              </p:cNvCxnSpPr>
              <p:nvPr/>
            </p:nvCxnSpPr>
            <p:spPr>
              <a:xfrm flipH="1" rot="10800000">
                <a:off x="6636222" y="4998856"/>
                <a:ext cx="643200" cy="279900"/>
              </a:xfrm>
              <a:prstGeom prst="straightConnector1">
                <a:avLst/>
              </a:prstGeom>
              <a:noFill/>
              <a:ln cap="flat" cmpd="sng" w="19050">
                <a:solidFill>
                  <a:srgbClr val="1F45BC"/>
                </a:solidFill>
                <a:prstDash val="solid"/>
                <a:miter lim="800000"/>
                <a:headEnd len="sm" w="sm" type="none"/>
                <a:tailEnd len="med" w="med" type="triangle"/>
              </a:ln>
            </p:spPr>
          </p:cxn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98" name="Google Shape;498;p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NiFi để thu thập dữ liệu Twitter</a:t>
            </a:r>
            <a:endParaRPr>
              <a:latin typeface="Arial"/>
              <a:ea typeface="Arial"/>
              <a:cs typeface="Arial"/>
              <a:sym typeface="Arial"/>
            </a:endParaRPr>
          </a:p>
        </p:txBody>
      </p:sp>
      <p:sp>
        <p:nvSpPr>
          <p:cNvPr id="499" name="Google Shape;499;p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500" name="Google Shape;500;p24"/>
          <p:cNvSpPr txBox="1"/>
          <p:nvPr>
            <p:ph idx="4" type="body"/>
          </p:nvPr>
        </p:nvSpPr>
        <p:spPr>
          <a:xfrm>
            <a:off x="535872" y="2226567"/>
            <a:ext cx="4147640" cy="400696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Tài sản lớn nhất của Apache NiFi là sự phong phú của Bộ xử lý NiFi</a:t>
            </a:r>
            <a:endParaRPr/>
          </a:p>
          <a:p>
            <a:pPr indent="-177800" lvl="0" marL="177800" rtl="0" algn="l">
              <a:lnSpc>
                <a:spcPct val="128571"/>
              </a:lnSpc>
              <a:spcBef>
                <a:spcPts val="1000"/>
              </a:spcBef>
              <a:spcAft>
                <a:spcPts val="0"/>
              </a:spcAft>
              <a:buClr>
                <a:srgbClr val="262626"/>
              </a:buClr>
              <a:buSzPts val="1400"/>
              <a:buFont typeface="Arial"/>
              <a:buChar char="•"/>
            </a:pPr>
            <a:r>
              <a:rPr lang="en-US"/>
              <a:t>Apache NiFi cung cấp một nền tảng duy nhất trên đó có thể tạo và quản lý các đường dẫn nhập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bộ xử lý GetTwitter của NiFi để tìm nạp các tweet</a:t>
            </a:r>
            <a:endParaRPr/>
          </a:p>
          <a:p>
            <a:pPr indent="-177800" lvl="0" marL="177800" rtl="0" algn="l">
              <a:lnSpc>
                <a:spcPct val="128571"/>
              </a:lnSpc>
              <a:spcBef>
                <a:spcPts val="1000"/>
              </a:spcBef>
              <a:spcAft>
                <a:spcPts val="0"/>
              </a:spcAft>
              <a:buClr>
                <a:srgbClr val="262626"/>
              </a:buClr>
              <a:buSzPts val="1400"/>
              <a:buFont typeface="Arial"/>
              <a:buChar char="•"/>
            </a:pPr>
            <a:r>
              <a:rPr lang="en-US"/>
              <a:t>Xác định điểm cuối sẽ được sử dụng</a:t>
            </a:r>
            <a:endParaRPr/>
          </a:p>
          <a:p>
            <a:pPr indent="-182563" lvl="1" marL="360363" rtl="0" algn="l">
              <a:lnSpc>
                <a:spcPct val="138461"/>
              </a:lnSpc>
              <a:spcBef>
                <a:spcPts val="500"/>
              </a:spcBef>
              <a:spcAft>
                <a:spcPts val="0"/>
              </a:spcAft>
              <a:buClr>
                <a:srgbClr val="262626"/>
              </a:buClr>
              <a:buSzPts val="1040"/>
              <a:buChar char="•"/>
            </a:pPr>
            <a:r>
              <a:rPr lang="en-US"/>
              <a:t>Điểm cuối mẫu - Tìm nạp các tweet công khai từ khắp nơi trên thế giới</a:t>
            </a:r>
            <a:endParaRPr/>
          </a:p>
          <a:p>
            <a:pPr indent="-182563" lvl="1" marL="360363" rtl="0" algn="l">
              <a:lnSpc>
                <a:spcPct val="138461"/>
              </a:lnSpc>
              <a:spcBef>
                <a:spcPts val="500"/>
              </a:spcBef>
              <a:spcAft>
                <a:spcPts val="0"/>
              </a:spcAft>
              <a:buClr>
                <a:srgbClr val="262626"/>
              </a:buClr>
              <a:buSzPts val="1040"/>
              <a:buChar char="•"/>
            </a:pPr>
            <a:r>
              <a:rPr lang="en-US"/>
              <a:t>Điểm cuối Firehose - API phát trực tuyến để tìm nạp các tweet phát trực tuyến</a:t>
            </a:r>
            <a:endParaRPr/>
          </a:p>
          <a:p>
            <a:pPr indent="-182563" lvl="1" marL="360363" rtl="0" algn="l">
              <a:lnSpc>
                <a:spcPct val="138461"/>
              </a:lnSpc>
              <a:spcBef>
                <a:spcPts val="500"/>
              </a:spcBef>
              <a:spcAft>
                <a:spcPts val="0"/>
              </a:spcAft>
              <a:buClr>
                <a:srgbClr val="262626"/>
              </a:buClr>
              <a:buSzPts val="1040"/>
              <a:buChar char="•"/>
            </a:pPr>
            <a:r>
              <a:rPr lang="en-US"/>
              <a:t>Lọc điểm cuối - Lọc tweet</a:t>
            </a:r>
            <a:endParaRPr/>
          </a:p>
          <a:p>
            <a:pPr indent="-177800" lvl="0" marL="177800" rtl="0" algn="l">
              <a:lnSpc>
                <a:spcPct val="128571"/>
              </a:lnSpc>
              <a:spcBef>
                <a:spcPts val="1000"/>
              </a:spcBef>
              <a:spcAft>
                <a:spcPts val="0"/>
              </a:spcAft>
              <a:buClr>
                <a:srgbClr val="262626"/>
              </a:buClr>
              <a:buSzPts val="1400"/>
              <a:buFont typeface="Arial"/>
              <a:buChar char="•"/>
            </a:pPr>
            <a:r>
              <a:rPr lang="en-US"/>
              <a:t>Áp dụng các bộ lọc như vị trí. thẻ bắt đầu bằng #, người dùng, v.v.</a:t>
            </a:r>
            <a:endParaRPr/>
          </a:p>
        </p:txBody>
      </p:sp>
      <p:pic>
        <p:nvPicPr>
          <p:cNvPr id="501" name="Google Shape;501;p24"/>
          <p:cNvPicPr preferRelativeResize="0"/>
          <p:nvPr/>
        </p:nvPicPr>
        <p:blipFill rotWithShape="1">
          <a:blip r:embed="rId3">
            <a:alphaModFix/>
          </a:blip>
          <a:srcRect b="0" l="0" r="0" t="0"/>
          <a:stretch/>
        </p:blipFill>
        <p:spPr>
          <a:xfrm>
            <a:off x="4980912" y="2620536"/>
            <a:ext cx="4389216" cy="32338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5"/>
          <p:cNvSpPr txBox="1"/>
          <p:nvPr>
            <p:ph idx="1" type="body"/>
          </p:nvPr>
        </p:nvSpPr>
        <p:spPr>
          <a:xfrm>
            <a:off x="985322" y="2524714"/>
            <a:ext cx="807159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Nguyên tắc cơ bản của ETL và chuyển đổi dữ liệu</a:t>
            </a:r>
            <a:endParaRPr>
              <a:latin typeface="Arial"/>
              <a:ea typeface="Arial"/>
              <a:cs typeface="Arial"/>
              <a:sym typeface="Arial"/>
            </a:endParaRPr>
          </a:p>
        </p:txBody>
      </p:sp>
      <p:sp>
        <p:nvSpPr>
          <p:cNvPr id="508" name="Google Shape;508;p25"/>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Unit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 Nguyên tắc cơ bản của ETL và chuyển đổi dữ liệu</a:t>
            </a:r>
            <a:endParaRPr/>
          </a:p>
        </p:txBody>
      </p:sp>
      <p:sp>
        <p:nvSpPr>
          <p:cNvPr id="515" name="Google Shape;515;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Chuyển đổi bằng nhiều công cụ khác nhau</a:t>
            </a:r>
            <a:endParaRPr>
              <a:latin typeface="Arial"/>
              <a:ea typeface="Arial"/>
              <a:cs typeface="Arial"/>
              <a:sym typeface="Arial"/>
            </a:endParaRPr>
          </a:p>
        </p:txBody>
      </p:sp>
      <p:sp>
        <p:nvSpPr>
          <p:cNvPr id="516" name="Google Shape;516;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p:txBody>
      </p:sp>
      <p:sp>
        <p:nvSpPr>
          <p:cNvPr id="517" name="Google Shape;517;p26"/>
          <p:cNvSpPr txBox="1"/>
          <p:nvPr>
            <p:ph idx="4" type="body"/>
          </p:nvPr>
        </p:nvSpPr>
        <p:spPr>
          <a:xfrm>
            <a:off x="535871" y="2226567"/>
            <a:ext cx="8796527"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Trong các bài học, nhiều công cụ chuyển đổi đã được đề cập</a:t>
            </a:r>
            <a:endParaRPr/>
          </a:p>
          <a:p>
            <a:pPr indent="-177800" lvl="0" marL="177800" rtl="0" algn="l">
              <a:lnSpc>
                <a:spcPct val="128571"/>
              </a:lnSpc>
              <a:spcBef>
                <a:spcPts val="1000"/>
              </a:spcBef>
              <a:spcAft>
                <a:spcPts val="0"/>
              </a:spcAft>
              <a:buClr>
                <a:srgbClr val="262626"/>
              </a:buClr>
              <a:buSzPts val="1400"/>
              <a:buFont typeface="Arial"/>
              <a:buChar char="•"/>
            </a:pPr>
            <a:r>
              <a:rPr lang="en-US"/>
              <a:t>Mỗi công cụ sử dụng một ngôn ngữ lập trình khác nhau để giao tiếp với nó</a:t>
            </a:r>
            <a:endParaRPr/>
          </a:p>
          <a:p>
            <a:pPr indent="-182563" lvl="1" marL="360363" rtl="0" algn="l">
              <a:lnSpc>
                <a:spcPct val="138461"/>
              </a:lnSpc>
              <a:spcBef>
                <a:spcPts val="500"/>
              </a:spcBef>
              <a:spcAft>
                <a:spcPts val="0"/>
              </a:spcAft>
              <a:buClr>
                <a:srgbClr val="262626"/>
              </a:buClr>
              <a:buSzPts val="1040"/>
              <a:buChar char="•"/>
            </a:pPr>
            <a:r>
              <a:rPr lang="en-US"/>
              <a:t>Ngôn ngữ được sử dụng đóng một yếu tố lớn trong việc lựa chọn công cụ</a:t>
            </a:r>
            <a:endParaRPr/>
          </a:p>
          <a:p>
            <a:pPr indent="-182563" lvl="1" marL="360363" rtl="0" algn="l">
              <a:lnSpc>
                <a:spcPct val="138461"/>
              </a:lnSpc>
              <a:spcBef>
                <a:spcPts val="500"/>
              </a:spcBef>
              <a:spcAft>
                <a:spcPts val="0"/>
              </a:spcAft>
              <a:buClr>
                <a:srgbClr val="262626"/>
              </a:buClr>
              <a:buSzPts val="1040"/>
              <a:buChar char="•"/>
            </a:pPr>
            <a:r>
              <a:rPr lang="en-US"/>
              <a:t>Các kỹ sư dữ liệu thường chọn công cụ dựa trên sở thích của họ đối với ngôn ngữ lập trình cơ bản</a:t>
            </a:r>
            <a:endParaRPr/>
          </a:p>
          <a:p>
            <a:pPr indent="-177800" lvl="0" marL="177800" rtl="0" algn="l">
              <a:lnSpc>
                <a:spcPct val="128571"/>
              </a:lnSpc>
              <a:spcBef>
                <a:spcPts val="1000"/>
              </a:spcBef>
              <a:spcAft>
                <a:spcPts val="0"/>
              </a:spcAft>
              <a:buClr>
                <a:srgbClr val="262626"/>
              </a:buClr>
              <a:buSzPts val="1400"/>
              <a:buFont typeface="Arial"/>
              <a:buChar char="•"/>
            </a:pPr>
            <a:r>
              <a:rPr lang="en-US"/>
              <a:t>Use a subset of these tools for the data transformation stage of the Capstone project</a:t>
            </a:r>
            <a:endParaRPr/>
          </a:p>
        </p:txBody>
      </p:sp>
      <p:grpSp>
        <p:nvGrpSpPr>
          <p:cNvPr id="518" name="Google Shape;518;p26"/>
          <p:cNvGrpSpPr/>
          <p:nvPr/>
        </p:nvGrpSpPr>
        <p:grpSpPr>
          <a:xfrm>
            <a:off x="1857003" y="4121226"/>
            <a:ext cx="6191986" cy="2440896"/>
            <a:chOff x="3896632" y="3586093"/>
            <a:chExt cx="6359887" cy="2745665"/>
          </a:xfrm>
        </p:grpSpPr>
        <p:sp>
          <p:nvSpPr>
            <p:cNvPr id="519" name="Google Shape;519;p26"/>
            <p:cNvSpPr/>
            <p:nvPr/>
          </p:nvSpPr>
          <p:spPr>
            <a:xfrm>
              <a:off x="3896632" y="3586093"/>
              <a:ext cx="6359887" cy="2745665"/>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pic>
          <p:nvPicPr>
            <p:cNvPr descr="Apache Pig - Wikipedia" id="520" name="Google Shape;520;p26"/>
            <p:cNvPicPr preferRelativeResize="0"/>
            <p:nvPr/>
          </p:nvPicPr>
          <p:blipFill rotWithShape="1">
            <a:blip r:embed="rId3">
              <a:alphaModFix/>
            </a:blip>
            <a:srcRect b="0" l="0" r="0" t="0"/>
            <a:stretch/>
          </p:blipFill>
          <p:spPr>
            <a:xfrm>
              <a:off x="4656893" y="3864074"/>
              <a:ext cx="2066432" cy="900752"/>
            </a:xfrm>
            <a:prstGeom prst="rect">
              <a:avLst/>
            </a:prstGeom>
            <a:noFill/>
            <a:ln>
              <a:noFill/>
            </a:ln>
          </p:spPr>
        </p:pic>
        <p:pic>
          <p:nvPicPr>
            <p:cNvPr id="521" name="Google Shape;521;p26"/>
            <p:cNvPicPr preferRelativeResize="0"/>
            <p:nvPr/>
          </p:nvPicPr>
          <p:blipFill rotWithShape="1">
            <a:blip r:embed="rId4">
              <a:alphaModFix/>
            </a:blip>
            <a:srcRect b="0" l="0" r="0" t="0"/>
            <a:stretch/>
          </p:blipFill>
          <p:spPr>
            <a:xfrm>
              <a:off x="8002839" y="3705686"/>
              <a:ext cx="1040393" cy="937214"/>
            </a:xfrm>
            <a:prstGeom prst="rect">
              <a:avLst/>
            </a:prstGeom>
            <a:noFill/>
            <a:ln>
              <a:noFill/>
            </a:ln>
          </p:spPr>
        </p:pic>
        <p:pic>
          <p:nvPicPr>
            <p:cNvPr id="522" name="Google Shape;522;p26"/>
            <p:cNvPicPr preferRelativeResize="0"/>
            <p:nvPr/>
          </p:nvPicPr>
          <p:blipFill rotWithShape="1">
            <a:blip r:embed="rId5">
              <a:alphaModFix/>
            </a:blip>
            <a:srcRect b="0" l="0" r="0" t="0"/>
            <a:stretch/>
          </p:blipFill>
          <p:spPr>
            <a:xfrm>
              <a:off x="4786416" y="5087257"/>
              <a:ext cx="2124058" cy="896938"/>
            </a:xfrm>
            <a:prstGeom prst="rect">
              <a:avLst/>
            </a:prstGeom>
            <a:noFill/>
            <a:ln>
              <a:noFill/>
            </a:ln>
          </p:spPr>
        </p:pic>
        <p:pic>
          <p:nvPicPr>
            <p:cNvPr descr="Apache Spark Cluster 구축 — (Standalone Cluster) | by Doowoong Lee | Medium" id="523" name="Google Shape;523;p26"/>
            <p:cNvPicPr preferRelativeResize="0"/>
            <p:nvPr/>
          </p:nvPicPr>
          <p:blipFill rotWithShape="1">
            <a:blip r:embed="rId6">
              <a:alphaModFix/>
            </a:blip>
            <a:srcRect b="0" l="0" r="0" t="0"/>
            <a:stretch/>
          </p:blipFill>
          <p:spPr>
            <a:xfrm>
              <a:off x="7372535" y="5123110"/>
              <a:ext cx="2421923" cy="988358"/>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30" name="Google Shape;530;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Lưu dữ liệu có cấu trúc trong Hive</a:t>
            </a:r>
            <a:endParaRPr>
              <a:latin typeface="Arial"/>
              <a:ea typeface="Arial"/>
              <a:cs typeface="Arial"/>
              <a:sym typeface="Arial"/>
            </a:endParaRPr>
          </a:p>
        </p:txBody>
      </p:sp>
      <p:sp>
        <p:nvSpPr>
          <p:cNvPr id="531" name="Google Shape;531;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p:txBody>
      </p:sp>
      <p:sp>
        <p:nvSpPr>
          <p:cNvPr id="532" name="Google Shape;532;p27"/>
          <p:cNvSpPr txBox="1"/>
          <p:nvPr>
            <p:ph idx="4" type="body"/>
          </p:nvPr>
        </p:nvSpPr>
        <p:spPr>
          <a:xfrm>
            <a:off x="535871" y="2226567"/>
            <a:ext cx="8796527"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Sau khi dữ liệu được nhập và làm sạch, nó sẽ được lưu để xử lý và phân tích thêm</a:t>
            </a:r>
            <a:endParaRPr/>
          </a:p>
          <a:p>
            <a:pPr indent="-182563" lvl="1" marL="360363" rtl="0" algn="l">
              <a:lnSpc>
                <a:spcPct val="138461"/>
              </a:lnSpc>
              <a:spcBef>
                <a:spcPts val="500"/>
              </a:spcBef>
              <a:spcAft>
                <a:spcPts val="0"/>
              </a:spcAft>
              <a:buClr>
                <a:srgbClr val="262626"/>
              </a:buClr>
              <a:buSzPts val="1040"/>
              <a:buChar char="•"/>
            </a:pPr>
            <a:r>
              <a:rPr lang="en-US"/>
              <a:t>HDFS và các công cụ sử dụng HDFS làm cơ sở lưu trữ dữ liệu thường được sử dụng nhất</a:t>
            </a:r>
            <a:endParaRPr/>
          </a:p>
          <a:p>
            <a:pPr indent="-177800" lvl="0" marL="177800" rtl="0" algn="l">
              <a:lnSpc>
                <a:spcPct val="128571"/>
              </a:lnSpc>
              <a:spcBef>
                <a:spcPts val="1000"/>
              </a:spcBef>
              <a:spcAft>
                <a:spcPts val="0"/>
              </a:spcAft>
              <a:buClr>
                <a:srgbClr val="262626"/>
              </a:buClr>
              <a:buSzPts val="1400"/>
              <a:buFont typeface="Arial"/>
              <a:buChar char="•"/>
            </a:pPr>
            <a:r>
              <a:rPr lang="en-US"/>
              <a:t>Apache Hive là lựa chọn tốt để lưu dữ liệu có cấu trúc</a:t>
            </a:r>
            <a:endParaRPr/>
          </a:p>
          <a:p>
            <a:pPr indent="-182563" lvl="1" marL="360363" rtl="0" algn="l">
              <a:lnSpc>
                <a:spcPct val="138461"/>
              </a:lnSpc>
              <a:spcBef>
                <a:spcPts val="500"/>
              </a:spcBef>
              <a:spcAft>
                <a:spcPts val="0"/>
              </a:spcAft>
              <a:buClr>
                <a:srgbClr val="262626"/>
              </a:buClr>
              <a:buSzPts val="1040"/>
              <a:buChar char="•"/>
            </a:pPr>
            <a:r>
              <a:rPr lang="en-US"/>
              <a:t>is fault-tolerant and reliable</a:t>
            </a:r>
            <a:endParaRPr/>
          </a:p>
          <a:p>
            <a:pPr indent="-182563" lvl="1" marL="360363" rtl="0" algn="l">
              <a:lnSpc>
                <a:spcPct val="138461"/>
              </a:lnSpc>
              <a:spcBef>
                <a:spcPts val="500"/>
              </a:spcBef>
              <a:spcAft>
                <a:spcPts val="0"/>
              </a:spcAft>
              <a:buClr>
                <a:srgbClr val="262626"/>
              </a:buClr>
              <a:buSzPts val="1040"/>
              <a:buChar char="•"/>
            </a:pPr>
            <a:r>
              <a:rPr lang="en-US"/>
              <a:t>is very efficient in processing and analyzing massive amounts of data in batch mode</a:t>
            </a:r>
            <a:endParaRPr/>
          </a:p>
          <a:p>
            <a:pPr indent="-177800" lvl="0" marL="177800" rtl="0" algn="l">
              <a:lnSpc>
                <a:spcPct val="128571"/>
              </a:lnSpc>
              <a:spcBef>
                <a:spcPts val="1000"/>
              </a:spcBef>
              <a:spcAft>
                <a:spcPts val="0"/>
              </a:spcAft>
              <a:buClr>
                <a:srgbClr val="262626"/>
              </a:buClr>
              <a:buSzPts val="1400"/>
              <a:buFont typeface="Arial"/>
              <a:buChar char="•"/>
            </a:pPr>
            <a:r>
              <a:rPr lang="en-US"/>
              <a:t>If the use-case requires modification of the data, HBase is a better choice</a:t>
            </a:r>
            <a:endParaRPr/>
          </a:p>
          <a:p>
            <a:pPr indent="-182563" lvl="1" marL="360363" rtl="0" algn="l">
              <a:lnSpc>
                <a:spcPct val="138461"/>
              </a:lnSpc>
              <a:spcBef>
                <a:spcPts val="500"/>
              </a:spcBef>
              <a:spcAft>
                <a:spcPts val="0"/>
              </a:spcAft>
              <a:buClr>
                <a:srgbClr val="262626"/>
              </a:buClr>
              <a:buSzPts val="1040"/>
              <a:buChar char="•"/>
            </a:pPr>
            <a:r>
              <a:rPr lang="en-US"/>
              <a:t>HBase allows modification of the underlying data</a:t>
            </a:r>
            <a:br>
              <a:rPr lang="en-US"/>
            </a:b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533" name="Google Shape;533;p27"/>
          <p:cNvPicPr preferRelativeResize="0"/>
          <p:nvPr/>
        </p:nvPicPr>
        <p:blipFill rotWithShape="1">
          <a:blip r:embed="rId3">
            <a:alphaModFix/>
          </a:blip>
          <a:srcRect b="0" l="0" r="0" t="0"/>
          <a:stretch/>
        </p:blipFill>
        <p:spPr>
          <a:xfrm>
            <a:off x="6069452" y="4297861"/>
            <a:ext cx="1853539" cy="1669717"/>
          </a:xfrm>
          <a:prstGeom prst="rect">
            <a:avLst/>
          </a:prstGeom>
          <a:noFill/>
          <a:ln>
            <a:noFill/>
          </a:ln>
        </p:spPr>
      </p:pic>
      <p:pic>
        <p:nvPicPr>
          <p:cNvPr id="534" name="Google Shape;534;p27"/>
          <p:cNvPicPr preferRelativeResize="0"/>
          <p:nvPr/>
        </p:nvPicPr>
        <p:blipFill rotWithShape="1">
          <a:blip r:embed="rId4">
            <a:alphaModFix/>
          </a:blip>
          <a:srcRect b="0" l="0" r="0" t="0"/>
          <a:stretch/>
        </p:blipFill>
        <p:spPr>
          <a:xfrm>
            <a:off x="1266825" y="4882510"/>
            <a:ext cx="3686175" cy="90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41" name="Google Shape;541;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Xóa dữ liệu Dữ liệu văn bản phi cấu trúc</a:t>
            </a:r>
            <a:endParaRPr>
              <a:latin typeface="Arial"/>
              <a:ea typeface="Arial"/>
              <a:cs typeface="Arial"/>
              <a:sym typeface="Arial"/>
            </a:endParaRPr>
          </a:p>
        </p:txBody>
      </p:sp>
      <p:sp>
        <p:nvSpPr>
          <p:cNvPr id="542" name="Google Shape;542;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a:p>
            <a:pPr indent="0" lvl="0" marL="0" rtl="0" algn="r">
              <a:lnSpc>
                <a:spcPct val="100000"/>
              </a:lnSpc>
              <a:spcBef>
                <a:spcPts val="0"/>
              </a:spcBef>
              <a:spcAft>
                <a:spcPts val="0"/>
              </a:spcAft>
              <a:buClr>
                <a:srgbClr val="D8D8D8"/>
              </a:buClr>
              <a:buSzPts val="1600"/>
              <a:buNone/>
            </a:pPr>
            <a:r>
              <a:t/>
            </a:r>
            <a:endParaRPr/>
          </a:p>
        </p:txBody>
      </p:sp>
      <p:sp>
        <p:nvSpPr>
          <p:cNvPr id="543" name="Google Shape;543;p28"/>
          <p:cNvSpPr txBox="1"/>
          <p:nvPr>
            <p:ph idx="4" type="body"/>
          </p:nvPr>
        </p:nvSpPr>
        <p:spPr>
          <a:xfrm>
            <a:off x="535872" y="2226568"/>
            <a:ext cx="8932128" cy="167088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Spark Core API sử dụng RDD là một lựa chọn tốt để xử lý dữ liệu văn bản phi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Phân tích cú pháp văn bản bằng cách sử dụng các phép biến đổi như map(), flatMap(), filter(), v.v.</a:t>
            </a:r>
            <a:endParaRPr/>
          </a:p>
          <a:p>
            <a:pPr indent="-177800" lvl="0" marL="177800" rtl="0" algn="l">
              <a:lnSpc>
                <a:spcPct val="128571"/>
              </a:lnSpc>
              <a:spcBef>
                <a:spcPts val="1000"/>
              </a:spcBef>
              <a:spcAft>
                <a:spcPts val="0"/>
              </a:spcAft>
              <a:buClr>
                <a:srgbClr val="262626"/>
              </a:buClr>
              <a:buSzPts val="1400"/>
              <a:buFont typeface="Arial"/>
              <a:buChar char="•"/>
            </a:pPr>
            <a:r>
              <a:rPr lang="en-US"/>
              <a:t>Từ mã hóa</a:t>
            </a:r>
            <a:endParaRPr/>
          </a:p>
          <a:p>
            <a:pPr indent="-177800" lvl="0" marL="177800" rtl="0" algn="l">
              <a:lnSpc>
                <a:spcPct val="128571"/>
              </a:lnSpc>
              <a:spcBef>
                <a:spcPts val="1000"/>
              </a:spcBef>
              <a:spcAft>
                <a:spcPts val="0"/>
              </a:spcAft>
              <a:buClr>
                <a:srgbClr val="262626"/>
              </a:buClr>
              <a:buSzPts val="1400"/>
              <a:buFont typeface="Arial"/>
              <a:buChar char="•"/>
            </a:pPr>
            <a:r>
              <a:rPr lang="en-US"/>
              <a:t>Cụm từ thông dụng cho phép nhà phát triển tìm kiếm và xác định các mẫu trong văn bản</a:t>
            </a:r>
            <a:endParaRPr/>
          </a:p>
        </p:txBody>
      </p:sp>
      <p:grpSp>
        <p:nvGrpSpPr>
          <p:cNvPr id="544" name="Google Shape;544;p28"/>
          <p:cNvGrpSpPr/>
          <p:nvPr/>
        </p:nvGrpSpPr>
        <p:grpSpPr>
          <a:xfrm>
            <a:off x="1422400" y="3645241"/>
            <a:ext cx="6844271" cy="2712968"/>
            <a:chOff x="1418405" y="3393327"/>
            <a:chExt cx="6888099" cy="2855070"/>
          </a:xfrm>
        </p:grpSpPr>
        <p:sp>
          <p:nvSpPr>
            <p:cNvPr id="545" name="Google Shape;545;p28"/>
            <p:cNvSpPr/>
            <p:nvPr/>
          </p:nvSpPr>
          <p:spPr>
            <a:xfrm>
              <a:off x="1418405" y="4462050"/>
              <a:ext cx="1199806" cy="576814"/>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không cấu trúc</a:t>
              </a:r>
              <a:endParaRPr sz="1200">
                <a:solidFill>
                  <a:srgbClr val="1F45BC"/>
                </a:solidFill>
                <a:latin typeface="Arial"/>
                <a:ea typeface="Arial"/>
                <a:cs typeface="Arial"/>
                <a:sym typeface="Arial"/>
              </a:endParaRPr>
            </a:p>
          </p:txBody>
        </p:sp>
        <p:grpSp>
          <p:nvGrpSpPr>
            <p:cNvPr id="546" name="Google Shape;546;p28"/>
            <p:cNvGrpSpPr/>
            <p:nvPr/>
          </p:nvGrpSpPr>
          <p:grpSpPr>
            <a:xfrm>
              <a:off x="3131868" y="4362706"/>
              <a:ext cx="768239" cy="775503"/>
              <a:chOff x="1987661" y="4344815"/>
              <a:chExt cx="768239" cy="775503"/>
            </a:xfrm>
          </p:grpSpPr>
          <p:sp>
            <p:nvSpPr>
              <p:cNvPr id="547" name="Google Shape;547;p28"/>
              <p:cNvSpPr/>
              <p:nvPr/>
            </p:nvSpPr>
            <p:spPr>
              <a:xfrm>
                <a:off x="1987661" y="434481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48" name="Google Shape;548;p28"/>
              <p:cNvSpPr/>
              <p:nvPr/>
            </p:nvSpPr>
            <p:spPr>
              <a:xfrm>
                <a:off x="2125595" y="4456762"/>
                <a:ext cx="492369"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Tiền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xử lý</a:t>
                </a:r>
                <a:endParaRPr sz="1200">
                  <a:solidFill>
                    <a:srgbClr val="1F45BC"/>
                  </a:solidFill>
                  <a:latin typeface="Arial"/>
                  <a:ea typeface="Arial"/>
                  <a:cs typeface="Arial"/>
                  <a:sym typeface="Arial"/>
                </a:endParaRPr>
              </a:p>
            </p:txBody>
          </p:sp>
        </p:grpSp>
        <p:sp>
          <p:nvSpPr>
            <p:cNvPr id="549" name="Google Shape;549;p28"/>
            <p:cNvSpPr/>
            <p:nvPr/>
          </p:nvSpPr>
          <p:spPr>
            <a:xfrm>
              <a:off x="4468224" y="4462050"/>
              <a:ext cx="1078927" cy="576814"/>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cấu trúc</a:t>
              </a:r>
              <a:endParaRPr sz="1200">
                <a:solidFill>
                  <a:srgbClr val="1F45BC"/>
                </a:solidFill>
                <a:latin typeface="Arial"/>
                <a:ea typeface="Arial"/>
                <a:cs typeface="Arial"/>
                <a:sym typeface="Arial"/>
              </a:endParaRPr>
            </a:p>
          </p:txBody>
        </p:sp>
        <p:grpSp>
          <p:nvGrpSpPr>
            <p:cNvPr id="550" name="Google Shape;550;p28"/>
            <p:cNvGrpSpPr/>
            <p:nvPr/>
          </p:nvGrpSpPr>
          <p:grpSpPr>
            <a:xfrm>
              <a:off x="6060807" y="4362706"/>
              <a:ext cx="768239" cy="775503"/>
              <a:chOff x="1987661" y="4344815"/>
              <a:chExt cx="768239" cy="775503"/>
            </a:xfrm>
          </p:grpSpPr>
          <p:sp>
            <p:nvSpPr>
              <p:cNvPr id="551" name="Google Shape;551;p28"/>
              <p:cNvSpPr/>
              <p:nvPr/>
            </p:nvSpPr>
            <p:spPr>
              <a:xfrm>
                <a:off x="1987661" y="434481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2" name="Google Shape;552;p28"/>
              <p:cNvSpPr/>
              <p:nvPr/>
            </p:nvSpPr>
            <p:spPr>
              <a:xfrm>
                <a:off x="2157548" y="4490014"/>
                <a:ext cx="461718"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Học</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máy</a:t>
                </a:r>
                <a:endParaRPr sz="1200">
                  <a:solidFill>
                    <a:srgbClr val="1F45BC"/>
                  </a:solidFill>
                  <a:latin typeface="Arial"/>
                  <a:ea typeface="Arial"/>
                  <a:cs typeface="Arial"/>
                  <a:sym typeface="Arial"/>
                </a:endParaRPr>
              </a:p>
            </p:txBody>
          </p:sp>
        </p:grpSp>
        <p:sp>
          <p:nvSpPr>
            <p:cNvPr id="553" name="Google Shape;553;p28"/>
            <p:cNvSpPr/>
            <p:nvPr/>
          </p:nvSpPr>
          <p:spPr>
            <a:xfrm>
              <a:off x="7342702" y="4462050"/>
              <a:ext cx="963802" cy="576814"/>
            </a:xfrm>
            <a:prstGeom prst="hexagon">
              <a:avLst>
                <a:gd fmla="val 25000" name="adj"/>
                <a:gd fmla="val 115470" name="vf"/>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Đầu ra</a:t>
              </a:r>
              <a:endParaRPr sz="1200">
                <a:solidFill>
                  <a:schemeClr val="lt1"/>
                </a:solidFill>
                <a:latin typeface="Arial"/>
                <a:ea typeface="Arial"/>
                <a:cs typeface="Arial"/>
                <a:sym typeface="Arial"/>
              </a:endParaRPr>
            </a:p>
          </p:txBody>
        </p:sp>
        <p:grpSp>
          <p:nvGrpSpPr>
            <p:cNvPr id="554" name="Google Shape;554;p28"/>
            <p:cNvGrpSpPr/>
            <p:nvPr/>
          </p:nvGrpSpPr>
          <p:grpSpPr>
            <a:xfrm>
              <a:off x="6043646" y="5472894"/>
              <a:ext cx="805343" cy="775503"/>
              <a:chOff x="1932497" y="6352605"/>
              <a:chExt cx="805343" cy="775503"/>
            </a:xfrm>
          </p:grpSpPr>
          <p:sp>
            <p:nvSpPr>
              <p:cNvPr id="555" name="Google Shape;555;p28"/>
              <p:cNvSpPr/>
              <p:nvPr/>
            </p:nvSpPr>
            <p:spPr>
              <a:xfrm>
                <a:off x="1949658" y="635260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6" name="Google Shape;556;p28"/>
              <p:cNvSpPr/>
              <p:nvPr/>
            </p:nvSpPr>
            <p:spPr>
              <a:xfrm>
                <a:off x="1932497" y="6490183"/>
                <a:ext cx="805343"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Phân tích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dữ liệu</a:t>
                </a:r>
                <a:endParaRPr sz="1200">
                  <a:solidFill>
                    <a:srgbClr val="1F45BC"/>
                  </a:solidFill>
                  <a:latin typeface="Arial"/>
                  <a:ea typeface="Arial"/>
                  <a:cs typeface="Arial"/>
                  <a:sym typeface="Arial"/>
                </a:endParaRPr>
              </a:p>
            </p:txBody>
          </p:sp>
        </p:grpSp>
        <p:grpSp>
          <p:nvGrpSpPr>
            <p:cNvPr id="557" name="Google Shape;557;p28"/>
            <p:cNvGrpSpPr/>
            <p:nvPr/>
          </p:nvGrpSpPr>
          <p:grpSpPr>
            <a:xfrm>
              <a:off x="5379863" y="3393327"/>
              <a:ext cx="768239" cy="775503"/>
              <a:chOff x="5379863" y="3393327"/>
              <a:chExt cx="768239" cy="775503"/>
            </a:xfrm>
          </p:grpSpPr>
          <p:sp>
            <p:nvSpPr>
              <p:cNvPr id="558" name="Google Shape;558;p28"/>
              <p:cNvSpPr/>
              <p:nvPr/>
            </p:nvSpPr>
            <p:spPr>
              <a:xfrm>
                <a:off x="5379863" y="3393327"/>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9" name="Google Shape;559;p28"/>
              <p:cNvSpPr/>
              <p:nvPr/>
            </p:nvSpPr>
            <p:spPr>
              <a:xfrm>
                <a:off x="5416947" y="3599645"/>
                <a:ext cx="715000" cy="3886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Giảm</a:t>
                </a:r>
                <a:endParaRPr/>
              </a:p>
              <a:p>
                <a:pPr indent="0" lvl="0" marL="0" marR="0" rtl="0" algn="ctr">
                  <a:spcBef>
                    <a:spcPts val="0"/>
                  </a:spcBef>
                  <a:spcAft>
                    <a:spcPts val="0"/>
                  </a:spcAft>
                  <a:buNone/>
                </a:pPr>
                <a:r>
                  <a:rPr lang="en-US" sz="900">
                    <a:solidFill>
                      <a:srgbClr val="1F45BC"/>
                    </a:solidFill>
                    <a:latin typeface="Arial"/>
                    <a:ea typeface="Arial"/>
                    <a:cs typeface="Arial"/>
                    <a:sym typeface="Arial"/>
                  </a:rPr>
                  <a:t> kích thước</a:t>
                </a:r>
                <a:endParaRPr sz="1000">
                  <a:solidFill>
                    <a:srgbClr val="1F45BC"/>
                  </a:solidFill>
                  <a:latin typeface="Arial"/>
                  <a:ea typeface="Arial"/>
                  <a:cs typeface="Arial"/>
                  <a:sym typeface="Arial"/>
                </a:endParaRPr>
              </a:p>
            </p:txBody>
          </p:sp>
        </p:grpSp>
        <p:grpSp>
          <p:nvGrpSpPr>
            <p:cNvPr id="560" name="Google Shape;560;p28"/>
            <p:cNvGrpSpPr/>
            <p:nvPr/>
          </p:nvGrpSpPr>
          <p:grpSpPr>
            <a:xfrm>
              <a:off x="7358215" y="5467159"/>
              <a:ext cx="853741" cy="775503"/>
              <a:chOff x="1908298" y="6352605"/>
              <a:chExt cx="853741" cy="775503"/>
            </a:xfrm>
          </p:grpSpPr>
          <p:sp>
            <p:nvSpPr>
              <p:cNvPr id="561" name="Google Shape;561;p28"/>
              <p:cNvSpPr/>
              <p:nvPr/>
            </p:nvSpPr>
            <p:spPr>
              <a:xfrm>
                <a:off x="1949658" y="635260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62" name="Google Shape;562;p28"/>
              <p:cNvSpPr/>
              <p:nvPr/>
            </p:nvSpPr>
            <p:spPr>
              <a:xfrm>
                <a:off x="1908298" y="6490183"/>
                <a:ext cx="853741"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Trực quan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Dữ liệu</a:t>
                </a:r>
                <a:endParaRPr sz="1050">
                  <a:solidFill>
                    <a:srgbClr val="1F45BC"/>
                  </a:solidFill>
                  <a:latin typeface="Arial"/>
                  <a:ea typeface="Arial"/>
                  <a:cs typeface="Arial"/>
                  <a:sym typeface="Arial"/>
                </a:endParaRPr>
              </a:p>
            </p:txBody>
          </p:sp>
        </p:grpSp>
        <p:cxnSp>
          <p:nvCxnSpPr>
            <p:cNvPr id="563" name="Google Shape;563;p28"/>
            <p:cNvCxnSpPr>
              <a:stCxn id="545" idx="3"/>
              <a:endCxn id="547" idx="4"/>
            </p:cNvCxnSpPr>
            <p:nvPr/>
          </p:nvCxnSpPr>
          <p:spPr>
            <a:xfrm>
              <a:off x="2618211" y="4750457"/>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4" name="Google Shape;564;p28"/>
            <p:cNvCxnSpPr>
              <a:stCxn id="547" idx="0"/>
              <a:endCxn id="549" idx="1"/>
            </p:cNvCxnSpPr>
            <p:nvPr/>
          </p:nvCxnSpPr>
          <p:spPr>
            <a:xfrm>
              <a:off x="3900107" y="4750458"/>
              <a:ext cx="5682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5" name="Google Shape;565;p28"/>
            <p:cNvCxnSpPr>
              <a:stCxn id="549" idx="3"/>
              <a:endCxn id="551" idx="4"/>
            </p:cNvCxnSpPr>
            <p:nvPr/>
          </p:nvCxnSpPr>
          <p:spPr>
            <a:xfrm>
              <a:off x="5547151" y="4750457"/>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6" name="Google Shape;566;p28"/>
            <p:cNvCxnSpPr>
              <a:stCxn id="551" idx="0"/>
              <a:endCxn id="553" idx="3"/>
            </p:cNvCxnSpPr>
            <p:nvPr/>
          </p:nvCxnSpPr>
          <p:spPr>
            <a:xfrm>
              <a:off x="6829046" y="4750458"/>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7" name="Google Shape;567;p28"/>
            <p:cNvCxnSpPr>
              <a:stCxn id="555" idx="0"/>
              <a:endCxn id="561" idx="4"/>
            </p:cNvCxnSpPr>
            <p:nvPr/>
          </p:nvCxnSpPr>
          <p:spPr>
            <a:xfrm flipH="1" rot="10800000">
              <a:off x="6829046" y="5854946"/>
              <a:ext cx="570600" cy="5700"/>
            </a:xfrm>
            <a:prstGeom prst="straightConnector1">
              <a:avLst/>
            </a:prstGeom>
            <a:noFill/>
            <a:ln cap="flat" cmpd="sng" w="19050">
              <a:solidFill>
                <a:srgbClr val="1F45BC"/>
              </a:solidFill>
              <a:prstDash val="solid"/>
              <a:miter lim="800000"/>
              <a:headEnd len="sm" w="sm" type="none"/>
              <a:tailEnd len="med" w="med" type="triangle"/>
            </a:ln>
          </p:spPr>
        </p:cxnSp>
        <p:cxnSp>
          <p:nvCxnSpPr>
            <p:cNvPr id="568" name="Google Shape;568;p28"/>
            <p:cNvCxnSpPr>
              <a:stCxn id="549" idx="2"/>
              <a:endCxn id="555" idx="4"/>
            </p:cNvCxnSpPr>
            <p:nvPr/>
          </p:nvCxnSpPr>
          <p:spPr>
            <a:xfrm flipH="1" rot="-5400000">
              <a:off x="5123338" y="4923214"/>
              <a:ext cx="821700" cy="1053000"/>
            </a:xfrm>
            <a:prstGeom prst="bentConnector2">
              <a:avLst/>
            </a:prstGeom>
            <a:noFill/>
            <a:ln cap="flat" cmpd="sng" w="19050">
              <a:solidFill>
                <a:srgbClr val="1F45BC"/>
              </a:solidFill>
              <a:prstDash val="solid"/>
              <a:miter lim="800000"/>
              <a:headEnd len="sm" w="sm" type="none"/>
              <a:tailEnd len="med" w="med" type="triangle"/>
            </a:ln>
          </p:spPr>
        </p:cxnSp>
        <p:cxnSp>
          <p:nvCxnSpPr>
            <p:cNvPr id="569" name="Google Shape;569;p28"/>
            <p:cNvCxnSpPr>
              <a:stCxn id="549" idx="0"/>
              <a:endCxn id="558" idx="4"/>
            </p:cNvCxnSpPr>
            <p:nvPr/>
          </p:nvCxnSpPr>
          <p:spPr>
            <a:xfrm rot="-5400000">
              <a:off x="4853338" y="3935400"/>
              <a:ext cx="681000" cy="372300"/>
            </a:xfrm>
            <a:prstGeom prst="bentConnector2">
              <a:avLst/>
            </a:prstGeom>
            <a:noFill/>
            <a:ln cap="flat" cmpd="sng" w="19050">
              <a:solidFill>
                <a:srgbClr val="1F45BC"/>
              </a:solidFill>
              <a:prstDash val="dot"/>
              <a:miter lim="800000"/>
              <a:headEnd len="sm" w="sm" type="none"/>
              <a:tailEnd len="med" w="med" type="triangle"/>
            </a:ln>
          </p:spPr>
        </p:cxnSp>
        <p:cxnSp>
          <p:nvCxnSpPr>
            <p:cNvPr id="570" name="Google Shape;570;p28"/>
            <p:cNvCxnSpPr>
              <a:stCxn id="558" idx="0"/>
              <a:endCxn id="551" idx="6"/>
            </p:cNvCxnSpPr>
            <p:nvPr/>
          </p:nvCxnSpPr>
          <p:spPr>
            <a:xfrm>
              <a:off x="6148102" y="3781079"/>
              <a:ext cx="296700" cy="581700"/>
            </a:xfrm>
            <a:prstGeom prst="bentConnector2">
              <a:avLst/>
            </a:prstGeom>
            <a:noFill/>
            <a:ln cap="flat" cmpd="sng" w="19050">
              <a:solidFill>
                <a:srgbClr val="1F45BC"/>
              </a:solidFill>
              <a:prstDash val="dot"/>
              <a:miter lim="800000"/>
              <a:headEnd len="sm" w="sm" type="none"/>
              <a:tailEnd len="med" w="med" type="triangl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77" name="Google Shape;577;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Apache NiFi để chuyển đổi văn bản</a:t>
            </a:r>
            <a:endParaRPr>
              <a:latin typeface="Arial"/>
              <a:ea typeface="Arial"/>
              <a:cs typeface="Arial"/>
              <a:sym typeface="Arial"/>
            </a:endParaRPr>
          </a:p>
        </p:txBody>
      </p:sp>
      <p:sp>
        <p:nvSpPr>
          <p:cNvPr id="578" name="Google Shape;578;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a:p>
            <a:pPr indent="0" lvl="0" marL="0" rtl="0" algn="r">
              <a:lnSpc>
                <a:spcPct val="100000"/>
              </a:lnSpc>
              <a:spcBef>
                <a:spcPts val="0"/>
              </a:spcBef>
              <a:spcAft>
                <a:spcPts val="0"/>
              </a:spcAft>
              <a:buClr>
                <a:srgbClr val="D8D8D8"/>
              </a:buClr>
              <a:buSzPts val="1600"/>
              <a:buNone/>
            </a:pPr>
            <a:r>
              <a:t/>
            </a:r>
            <a:endParaRPr/>
          </a:p>
        </p:txBody>
      </p:sp>
      <p:sp>
        <p:nvSpPr>
          <p:cNvPr id="579" name="Google Shape;579;p29"/>
          <p:cNvSpPr txBox="1"/>
          <p:nvPr>
            <p:ph idx="4" type="body"/>
          </p:nvPr>
        </p:nvSpPr>
        <p:spPr>
          <a:xfrm>
            <a:off x="535872" y="2226567"/>
            <a:ext cx="4190748"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NiFi có nhiều Bộ xử lý có thể được sử dụng để xử lý văn bản</a:t>
            </a:r>
            <a:endParaRPr/>
          </a:p>
          <a:p>
            <a:pPr indent="-182563" lvl="1" marL="360363" rtl="0" algn="l">
              <a:lnSpc>
                <a:spcPct val="138461"/>
              </a:lnSpc>
              <a:spcBef>
                <a:spcPts val="500"/>
              </a:spcBef>
              <a:spcAft>
                <a:spcPts val="0"/>
              </a:spcAft>
              <a:buClr>
                <a:srgbClr val="262626"/>
              </a:buClr>
              <a:buSzPts val="1040"/>
              <a:buChar char="•"/>
            </a:pPr>
            <a:r>
              <a:rPr lang="en-US"/>
              <a:t>Lọc trên văn bản</a:t>
            </a:r>
            <a:endParaRPr/>
          </a:p>
          <a:p>
            <a:pPr indent="-177800" lvl="0" marL="177800" rtl="0" algn="l">
              <a:lnSpc>
                <a:spcPct val="128571"/>
              </a:lnSpc>
              <a:spcBef>
                <a:spcPts val="1000"/>
              </a:spcBef>
              <a:spcAft>
                <a:spcPts val="0"/>
              </a:spcAft>
              <a:buClr>
                <a:srgbClr val="262626"/>
              </a:buClr>
              <a:buSzPts val="1400"/>
              <a:buFont typeface="Arial"/>
              <a:buChar char="•"/>
            </a:pPr>
            <a:r>
              <a:rPr lang="en-US"/>
              <a:t>Chức năng của mỗi Bộ xử lý có thể được phân loại thành</a:t>
            </a:r>
            <a:endParaRPr/>
          </a:p>
          <a:p>
            <a:pPr indent="-182563" lvl="1" marL="360363" rtl="0" algn="l">
              <a:lnSpc>
                <a:spcPct val="138461"/>
              </a:lnSpc>
              <a:spcBef>
                <a:spcPts val="500"/>
              </a:spcBef>
              <a:spcAft>
                <a:spcPts val="0"/>
              </a:spcAft>
              <a:buClr>
                <a:srgbClr val="262626"/>
              </a:buClr>
              <a:buSzPts val="1040"/>
              <a:buChar char="•"/>
            </a:pPr>
            <a:r>
              <a:rPr lang="en-US"/>
              <a:t>trích xuất văn bản</a:t>
            </a:r>
            <a:endParaRPr/>
          </a:p>
          <a:p>
            <a:pPr indent="-182563" lvl="1" marL="360363" rtl="0" algn="l">
              <a:lnSpc>
                <a:spcPct val="138461"/>
              </a:lnSpc>
              <a:spcBef>
                <a:spcPts val="500"/>
              </a:spcBef>
              <a:spcAft>
                <a:spcPts val="0"/>
              </a:spcAft>
              <a:buClr>
                <a:srgbClr val="262626"/>
              </a:buClr>
              <a:buSzPts val="1040"/>
              <a:buChar char="•"/>
            </a:pPr>
            <a:r>
              <a:rPr lang="en-US"/>
              <a:t>Tìm kiếm và Thay thế</a:t>
            </a:r>
            <a:endParaRPr/>
          </a:p>
          <a:p>
            <a:pPr indent="-182563" lvl="1" marL="360363" rtl="0" algn="l">
              <a:lnSpc>
                <a:spcPct val="138461"/>
              </a:lnSpc>
              <a:spcBef>
                <a:spcPts val="500"/>
              </a:spcBef>
              <a:spcAft>
                <a:spcPts val="0"/>
              </a:spcAft>
              <a:buClr>
                <a:srgbClr val="262626"/>
              </a:buClr>
              <a:buSzPts val="1040"/>
              <a:buChar char="•"/>
            </a:pPr>
            <a:r>
              <a:rPr lang="en-US"/>
              <a:t>chuyển đổi định dạng</a:t>
            </a:r>
            <a:endParaRPr/>
          </a:p>
          <a:p>
            <a:pPr indent="-182563" lvl="1" marL="360363" rtl="0" algn="l">
              <a:lnSpc>
                <a:spcPct val="138461"/>
              </a:lnSpc>
              <a:spcBef>
                <a:spcPts val="500"/>
              </a:spcBef>
              <a:spcAft>
                <a:spcPts val="0"/>
              </a:spcAft>
              <a:buClr>
                <a:srgbClr val="262626"/>
              </a:buClr>
              <a:buSzPts val="1040"/>
              <a:buChar char="•"/>
            </a:pPr>
            <a:r>
              <a:rPr lang="en-US"/>
              <a:t>Tạo / Sửa đổi thuộc tính NiFi</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580" name="Google Shape;580;p29"/>
          <p:cNvPicPr preferRelativeResize="0"/>
          <p:nvPr/>
        </p:nvPicPr>
        <p:blipFill rotWithShape="1">
          <a:blip r:embed="rId3">
            <a:alphaModFix/>
          </a:blip>
          <a:srcRect b="30150" l="0" r="0" t="0"/>
          <a:stretch/>
        </p:blipFill>
        <p:spPr>
          <a:xfrm>
            <a:off x="4516808" y="3429000"/>
            <a:ext cx="4828805" cy="2620537"/>
          </a:xfrm>
          <a:prstGeom prst="rect">
            <a:avLst/>
          </a:prstGeom>
          <a:noFill/>
          <a:ln>
            <a:noFill/>
          </a:ln>
        </p:spPr>
      </p:pic>
      <p:sp>
        <p:nvSpPr>
          <p:cNvPr id="581" name="Google Shape;581;p29"/>
          <p:cNvSpPr/>
          <p:nvPr/>
        </p:nvSpPr>
        <p:spPr>
          <a:xfrm>
            <a:off x="4516808" y="5689924"/>
            <a:ext cx="452762" cy="35961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ph idx="1" type="body"/>
          </p:nvPr>
        </p:nvSpPr>
        <p:spPr>
          <a:xfrm>
            <a:off x="1048678" y="2862582"/>
            <a:ext cx="8284105"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None/>
            </a:pPr>
            <a:r>
              <a:rPr lang="en-US" sz="3200">
                <a:latin typeface="Arial"/>
                <a:ea typeface="Arial"/>
                <a:cs typeface="Arial"/>
                <a:sym typeface="Arial"/>
              </a:rPr>
              <a:t>Hướng dẫn dự án Capstone </a:t>
            </a:r>
            <a:endParaRPr/>
          </a:p>
          <a:p>
            <a:pPr indent="0" lvl="0" marL="0" rtl="0" algn="l">
              <a:lnSpc>
                <a:spcPct val="100000"/>
              </a:lnSpc>
              <a:spcBef>
                <a:spcPts val="0"/>
              </a:spcBef>
              <a:spcAft>
                <a:spcPts val="0"/>
              </a:spcAft>
              <a:buClr>
                <a:schemeClr val="dk1"/>
              </a:buClr>
              <a:buSzPts val="3200"/>
              <a:buNone/>
            </a:pPr>
            <a:r>
              <a:rPr lang="en-US" sz="3200">
                <a:latin typeface="Arial"/>
                <a:ea typeface="Arial"/>
                <a:cs typeface="Arial"/>
                <a:sym typeface="Arial"/>
              </a:rPr>
              <a:t>Khóa học BigData</a:t>
            </a:r>
            <a:endParaRPr sz="3200">
              <a:latin typeface="Arial"/>
              <a:ea typeface="Arial"/>
              <a:cs typeface="Arial"/>
              <a:sym typeface="Arial"/>
            </a:endParaRPr>
          </a:p>
        </p:txBody>
      </p:sp>
      <p:sp>
        <p:nvSpPr>
          <p:cNvPr id="90" name="Google Shape;90;p3"/>
          <p:cNvSpPr txBox="1"/>
          <p:nvPr>
            <p:ph idx="2" type="body"/>
          </p:nvPr>
        </p:nvSpPr>
        <p:spPr>
          <a:xfrm>
            <a:off x="1048679" y="2517480"/>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11.</a:t>
            </a:r>
            <a:endParaRPr>
              <a:latin typeface="Arial"/>
              <a:ea typeface="Arial"/>
              <a:cs typeface="Arial"/>
              <a:sym typeface="Arial"/>
            </a:endParaRPr>
          </a:p>
        </p:txBody>
      </p:sp>
      <p:sp>
        <p:nvSpPr>
          <p:cNvPr id="91" name="Google Shape;91;p3"/>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1. Thiết kế đường dẫn nhập dữ liệu</a:t>
            </a:r>
            <a:endParaRPr b="0" i="0" sz="1800" u="none" cap="none" strike="noStrike">
              <a:solidFill>
                <a:srgbClr val="3F3F3F"/>
              </a:solidFill>
              <a:latin typeface="Arial"/>
              <a:ea typeface="Arial"/>
              <a:cs typeface="Arial"/>
              <a:sym typeface="Arial"/>
            </a:endParaRPr>
          </a:p>
        </p:txBody>
      </p:sp>
      <p:sp>
        <p:nvSpPr>
          <p:cNvPr id="92" name="Google Shape;92;p3"/>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
        <p:nvSpPr>
          <p:cNvPr id="93" name="Google Shape;93;p3"/>
          <p:cNvSpPr/>
          <p:nvPr/>
        </p:nvSpPr>
        <p:spPr>
          <a:xfrm>
            <a:off x="1233536" y="4491939"/>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2. Nguyên tắc cơ bản của ETL và chuyển đổi dữ liệu</a:t>
            </a:r>
            <a:endParaRPr b="0" i="0" sz="1800" u="none" cap="none" strike="noStrike">
              <a:solidFill>
                <a:srgbClr val="3F3F3F"/>
              </a:solidFill>
              <a:latin typeface="Arial"/>
              <a:ea typeface="Arial"/>
              <a:cs typeface="Arial"/>
              <a:sym typeface="Arial"/>
            </a:endParaRPr>
          </a:p>
        </p:txBody>
      </p:sp>
      <p:sp>
        <p:nvSpPr>
          <p:cNvPr id="94" name="Google Shape;94;p3"/>
          <p:cNvSpPr/>
          <p:nvPr/>
        </p:nvSpPr>
        <p:spPr>
          <a:xfrm>
            <a:off x="1050656" y="4490766"/>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
        <p:nvSpPr>
          <p:cNvPr id="95" name="Google Shape;95;p3"/>
          <p:cNvSpPr/>
          <p:nvPr/>
        </p:nvSpPr>
        <p:spPr>
          <a:xfrm>
            <a:off x="1231559" y="494122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3. Tạo và trình bày báo cáo phân tích dữ liệu</a:t>
            </a:r>
            <a:endParaRPr b="0" i="0" sz="1800" u="none" cap="none" strike="noStrike">
              <a:solidFill>
                <a:srgbClr val="3F3F3F"/>
              </a:solidFill>
              <a:latin typeface="Arial"/>
              <a:ea typeface="Arial"/>
              <a:cs typeface="Arial"/>
              <a:sym typeface="Arial"/>
            </a:endParaRPr>
          </a:p>
        </p:txBody>
      </p:sp>
      <p:sp>
        <p:nvSpPr>
          <p:cNvPr id="96" name="Google Shape;96;p3"/>
          <p:cNvSpPr/>
          <p:nvPr/>
        </p:nvSpPr>
        <p:spPr>
          <a:xfrm>
            <a:off x="1048679" y="4940049"/>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0"/>
          <p:cNvSpPr txBox="1"/>
          <p:nvPr>
            <p:ph idx="1" type="body"/>
          </p:nvPr>
        </p:nvSpPr>
        <p:spPr>
          <a:xfrm>
            <a:off x="985322" y="2524714"/>
            <a:ext cx="807159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Tạo và trình bày báo cáo phân tích dữ liệu</a:t>
            </a:r>
            <a:endParaRPr>
              <a:latin typeface="Arial"/>
              <a:ea typeface="Arial"/>
              <a:cs typeface="Arial"/>
              <a:sym typeface="Arial"/>
            </a:endParaRPr>
          </a:p>
        </p:txBody>
      </p:sp>
      <p:sp>
        <p:nvSpPr>
          <p:cNvPr id="587" name="Google Shape;587;p30"/>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Unit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594" name="Google Shape;594;p31"/>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Báo cáo dự án Capstone cuối cùng của bạn</a:t>
            </a:r>
            <a:endParaRPr>
              <a:latin typeface="Arial"/>
              <a:ea typeface="Arial"/>
              <a:cs typeface="Arial"/>
              <a:sym typeface="Arial"/>
            </a:endParaRPr>
          </a:p>
        </p:txBody>
      </p:sp>
      <p:sp>
        <p:nvSpPr>
          <p:cNvPr id="595" name="Google Shape;595;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596" name="Google Shape;596;p31"/>
          <p:cNvSpPr txBox="1"/>
          <p:nvPr>
            <p:ph idx="4" type="body"/>
          </p:nvPr>
        </p:nvSpPr>
        <p:spPr>
          <a:xfrm>
            <a:off x="535872" y="2226567"/>
            <a:ext cx="8796527" cy="261460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thông tin về tập dữ liệu đã chọn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thông tin về kiến trúc nhập dữ liệu</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thông tin về quá trình chuyển đổi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Tạo các truy vấn và cơ sở trực quan hóa trên biểu mẫu cuối cùng của tập dữ liệu</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597" name="Google Shape;597;p31"/>
          <p:cNvPicPr preferRelativeResize="0"/>
          <p:nvPr/>
        </p:nvPicPr>
        <p:blipFill rotWithShape="1">
          <a:blip r:embed="rId3">
            <a:alphaModFix/>
          </a:blip>
          <a:srcRect b="0" l="0" r="0" t="0"/>
          <a:stretch/>
        </p:blipFill>
        <p:spPr>
          <a:xfrm>
            <a:off x="6584625" y="2355273"/>
            <a:ext cx="2614794" cy="3781935"/>
          </a:xfrm>
          <a:prstGeom prst="rect">
            <a:avLst/>
          </a:prstGeom>
          <a:noFill/>
          <a:ln cap="flat" cmpd="sng" w="12700">
            <a:solidFill>
              <a:srgbClr val="42719B"/>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04" name="Google Shape;604;p3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vấn Tập dữ liệu của bạn</a:t>
            </a:r>
            <a:endParaRPr>
              <a:latin typeface="Arial"/>
              <a:ea typeface="Arial"/>
              <a:cs typeface="Arial"/>
              <a:sym typeface="Arial"/>
            </a:endParaRPr>
          </a:p>
        </p:txBody>
      </p:sp>
      <p:sp>
        <p:nvSpPr>
          <p:cNvPr id="605" name="Google Shape;605;p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06" name="Google Shape;606;p32"/>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Đầu tiên, chính thức hóa một danh sách các câu hỏi thành các truy vấn</a:t>
            </a:r>
            <a:endParaRPr/>
          </a:p>
          <a:p>
            <a:pPr indent="-177800" lvl="0" marL="177800" rtl="0" algn="l">
              <a:lnSpc>
                <a:spcPct val="128571"/>
              </a:lnSpc>
              <a:spcBef>
                <a:spcPts val="1000"/>
              </a:spcBef>
              <a:spcAft>
                <a:spcPts val="0"/>
              </a:spcAft>
              <a:buClr>
                <a:srgbClr val="262626"/>
              </a:buClr>
              <a:buSzPts val="1400"/>
              <a:buFont typeface="Arial"/>
              <a:buChar char="•"/>
            </a:pPr>
            <a:r>
              <a:rPr lang="en-US"/>
              <a:t>Tạo mã để tạo câu trả lời cho các truy vấn</a:t>
            </a:r>
            <a:endParaRPr/>
          </a:p>
          <a:p>
            <a:pPr indent="-182563" lvl="1" marL="360363" rtl="0" algn="l">
              <a:lnSpc>
                <a:spcPct val="138461"/>
              </a:lnSpc>
              <a:spcBef>
                <a:spcPts val="500"/>
              </a:spcBef>
              <a:spcAft>
                <a:spcPts val="0"/>
              </a:spcAft>
              <a:buClr>
                <a:srgbClr val="262626"/>
              </a:buClr>
              <a:buSzPts val="1040"/>
              <a:buChar char="•"/>
            </a:pPr>
            <a:r>
              <a:rPr lang="en-US"/>
              <a:t>HiveQL có thể được sử dụng với Apache Hive</a:t>
            </a:r>
            <a:endParaRPr/>
          </a:p>
          <a:p>
            <a:pPr indent="-182563" lvl="1" marL="360363" rtl="0" algn="l">
              <a:lnSpc>
                <a:spcPct val="138461"/>
              </a:lnSpc>
              <a:spcBef>
                <a:spcPts val="500"/>
              </a:spcBef>
              <a:spcAft>
                <a:spcPts val="0"/>
              </a:spcAft>
              <a:buClr>
                <a:srgbClr val="262626"/>
              </a:buClr>
              <a:buSzPts val="1040"/>
              <a:buChar char="•"/>
            </a:pPr>
            <a:r>
              <a:rPr lang="en-US"/>
              <a:t>Tiêu chuẩn ISO SQL có thể được sử dụng với Spark SQL</a:t>
            </a:r>
            <a:endParaRPr/>
          </a:p>
          <a:p>
            <a:pPr indent="-182563" lvl="1" marL="360363" rtl="0" algn="l">
              <a:lnSpc>
                <a:spcPct val="138461"/>
              </a:lnSpc>
              <a:spcBef>
                <a:spcPts val="500"/>
              </a:spcBef>
              <a:spcAft>
                <a:spcPts val="0"/>
              </a:spcAft>
              <a:buClr>
                <a:srgbClr val="262626"/>
              </a:buClr>
              <a:buSzPts val="1040"/>
              <a:buChar char="•"/>
            </a:pPr>
            <a:r>
              <a:rPr lang="en-US"/>
              <a:t>Biểu thức cột với khung dữ liệu Spark có thể được sử dụng</a:t>
            </a:r>
            <a:endParaRPr/>
          </a:p>
          <a:p>
            <a:pPr indent="-177800" lvl="0" marL="177800" rtl="0" algn="l">
              <a:lnSpc>
                <a:spcPct val="128571"/>
              </a:lnSpc>
              <a:spcBef>
                <a:spcPts val="1000"/>
              </a:spcBef>
              <a:spcAft>
                <a:spcPts val="0"/>
              </a:spcAft>
              <a:buClr>
                <a:srgbClr val="262626"/>
              </a:buClr>
              <a:buSzPts val="1400"/>
              <a:buFont typeface="Arial"/>
              <a:buChar char="•"/>
            </a:pPr>
            <a:r>
              <a:rPr lang="en-US"/>
              <a:t>Lấy kết quả của truy vấn và tạo trực quan hóa</a:t>
            </a:r>
            <a:endParaRPr/>
          </a:p>
          <a:p>
            <a:pPr indent="-182563" lvl="1" marL="360363" rtl="0" algn="l">
              <a:lnSpc>
                <a:spcPct val="138461"/>
              </a:lnSpc>
              <a:spcBef>
                <a:spcPts val="500"/>
              </a:spcBef>
              <a:spcAft>
                <a:spcPts val="0"/>
              </a:spcAft>
              <a:buClr>
                <a:srgbClr val="262626"/>
              </a:buClr>
              <a:buSzPts val="1040"/>
              <a:buChar char="•"/>
            </a:pPr>
            <a:r>
              <a:rPr lang="en-US"/>
              <a:t>Sử dụng Apache Hue từ phòng thí nghiệm của chúng tôi để tạo các hình ảnh trực quan có ý nghĩa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13" name="Google Shape;613;p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vấn mẫu: Dữ liệu thử thách Yelp</a:t>
            </a:r>
            <a:endParaRPr>
              <a:latin typeface="Arial"/>
              <a:ea typeface="Arial"/>
              <a:cs typeface="Arial"/>
              <a:sym typeface="Arial"/>
            </a:endParaRPr>
          </a:p>
        </p:txBody>
      </p:sp>
      <p:sp>
        <p:nvSpPr>
          <p:cNvPr id="614" name="Google Shape;614;p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grpSp>
        <p:nvGrpSpPr>
          <p:cNvPr id="615" name="Google Shape;615;p33"/>
          <p:cNvGrpSpPr/>
          <p:nvPr/>
        </p:nvGrpSpPr>
        <p:grpSpPr>
          <a:xfrm>
            <a:off x="523875" y="2603995"/>
            <a:ext cx="6374817" cy="3666136"/>
            <a:chOff x="1201143" y="2298771"/>
            <a:chExt cx="6374817" cy="3666136"/>
          </a:xfrm>
        </p:grpSpPr>
        <p:grpSp>
          <p:nvGrpSpPr>
            <p:cNvPr id="616" name="Google Shape;616;p33"/>
            <p:cNvGrpSpPr/>
            <p:nvPr/>
          </p:nvGrpSpPr>
          <p:grpSpPr>
            <a:xfrm>
              <a:off x="1201143" y="2298771"/>
              <a:ext cx="6364605" cy="650851"/>
              <a:chOff x="1201143" y="2487455"/>
              <a:chExt cx="6364605" cy="650851"/>
            </a:xfrm>
          </p:grpSpPr>
          <p:sp>
            <p:nvSpPr>
              <p:cNvPr id="617" name="Google Shape;617;p33"/>
              <p:cNvSpPr/>
              <p:nvPr/>
            </p:nvSpPr>
            <p:spPr>
              <a:xfrm>
                <a:off x="2289714" y="2487455"/>
                <a:ext cx="5276034"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Thành phố nào có số lượng nhà hàng cao nhất?</a:t>
                </a:r>
                <a:endParaRPr b="0" i="0" sz="1400" u="none" cap="none" strike="noStrike">
                  <a:solidFill>
                    <a:srgbClr val="1F45BC"/>
                  </a:solidFill>
                  <a:latin typeface="Arial"/>
                  <a:ea typeface="Arial"/>
                  <a:cs typeface="Arial"/>
                  <a:sym typeface="Arial"/>
                </a:endParaRPr>
              </a:p>
            </p:txBody>
          </p:sp>
          <p:sp>
            <p:nvSpPr>
              <p:cNvPr id="618" name="Google Shape;618;p33"/>
              <p:cNvSpPr/>
              <p:nvPr/>
            </p:nvSpPr>
            <p:spPr>
              <a:xfrm>
                <a:off x="1201143" y="2487455"/>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19" name="Google Shape;619;p33"/>
            <p:cNvGrpSpPr/>
            <p:nvPr/>
          </p:nvGrpSpPr>
          <p:grpSpPr>
            <a:xfrm>
              <a:off x="1211355" y="3047051"/>
              <a:ext cx="6354393" cy="650851"/>
              <a:chOff x="1211355" y="3076079"/>
              <a:chExt cx="6354393" cy="650851"/>
            </a:xfrm>
          </p:grpSpPr>
          <p:sp>
            <p:nvSpPr>
              <p:cNvPr id="620" name="Google Shape;620;p33"/>
              <p:cNvSpPr/>
              <p:nvPr/>
            </p:nvSpPr>
            <p:spPr>
              <a:xfrm>
                <a:off x="2299926" y="3076079"/>
                <a:ext cx="5265822"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15 danh mục nhỏ hàng đầu trong Nhà hàng là gì?</a:t>
                </a:r>
                <a:endParaRPr/>
              </a:p>
            </p:txBody>
          </p:sp>
          <p:sp>
            <p:nvSpPr>
              <p:cNvPr id="621" name="Google Shape;621;p33"/>
              <p:cNvSpPr/>
              <p:nvPr/>
            </p:nvSpPr>
            <p:spPr>
              <a:xfrm>
                <a:off x="1211355" y="3076079"/>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2" name="Google Shape;622;p33"/>
            <p:cNvGrpSpPr/>
            <p:nvPr/>
          </p:nvGrpSpPr>
          <p:grpSpPr>
            <a:xfrm>
              <a:off x="1211356" y="3801795"/>
              <a:ext cx="6354392" cy="650851"/>
              <a:chOff x="1211356" y="3859851"/>
              <a:chExt cx="6354392" cy="650851"/>
            </a:xfrm>
          </p:grpSpPr>
          <p:sp>
            <p:nvSpPr>
              <p:cNvPr id="623" name="Google Shape;623;p33"/>
              <p:cNvSpPr/>
              <p:nvPr/>
            </p:nvSpPr>
            <p:spPr>
              <a:xfrm>
                <a:off x="2299927" y="3859851"/>
                <a:ext cx="5265821"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Phần lớn các nhà hàng có xếp hạng gì?</a:t>
                </a:r>
                <a:endParaRPr/>
              </a:p>
            </p:txBody>
          </p:sp>
          <p:sp>
            <p:nvSpPr>
              <p:cNvPr id="624" name="Google Shape;624;p33"/>
              <p:cNvSpPr/>
              <p:nvPr/>
            </p:nvSpPr>
            <p:spPr>
              <a:xfrm>
                <a:off x="1211356" y="3859851"/>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5" name="Google Shape;625;p33"/>
            <p:cNvGrpSpPr/>
            <p:nvPr/>
          </p:nvGrpSpPr>
          <p:grpSpPr>
            <a:xfrm>
              <a:off x="1211355" y="4556539"/>
              <a:ext cx="6354392" cy="650851"/>
              <a:chOff x="1211355" y="4643623"/>
              <a:chExt cx="6354392" cy="650851"/>
            </a:xfrm>
          </p:grpSpPr>
          <p:sp>
            <p:nvSpPr>
              <p:cNvPr id="626" name="Google Shape;626;p33"/>
              <p:cNvSpPr/>
              <p:nvPr/>
            </p:nvSpPr>
            <p:spPr>
              <a:xfrm>
                <a:off x="2299926" y="4643623"/>
                <a:ext cx="5265821"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Phân phối xếp hạng trong các bài đánh giá nhà hàng là gì?</a:t>
                </a:r>
                <a:endParaRPr/>
              </a:p>
            </p:txBody>
          </p:sp>
          <p:sp>
            <p:nvSpPr>
              <p:cNvPr id="627" name="Google Shape;627;p33"/>
              <p:cNvSpPr/>
              <p:nvPr/>
            </p:nvSpPr>
            <p:spPr>
              <a:xfrm>
                <a:off x="1211355" y="4643623"/>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8" name="Google Shape;628;p33"/>
            <p:cNvGrpSpPr/>
            <p:nvPr/>
          </p:nvGrpSpPr>
          <p:grpSpPr>
            <a:xfrm>
              <a:off x="1211355" y="5314056"/>
              <a:ext cx="6364605" cy="650851"/>
              <a:chOff x="1211355" y="5430168"/>
              <a:chExt cx="6364605" cy="650851"/>
            </a:xfrm>
          </p:grpSpPr>
          <p:sp>
            <p:nvSpPr>
              <p:cNvPr id="629" name="Google Shape;629;p33"/>
              <p:cNvSpPr/>
              <p:nvPr/>
            </p:nvSpPr>
            <p:spPr>
              <a:xfrm>
                <a:off x="2299926" y="5430168"/>
                <a:ext cx="5276034"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Nhà hàng nào có nhiều đánh giá nhất?</a:t>
                </a:r>
                <a:endParaRPr/>
              </a:p>
            </p:txBody>
          </p:sp>
          <p:sp>
            <p:nvSpPr>
              <p:cNvPr id="630" name="Google Shape;630;p33"/>
              <p:cNvSpPr/>
              <p:nvPr/>
            </p:nvSpPr>
            <p:spPr>
              <a:xfrm>
                <a:off x="1211355" y="5430168"/>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sp>
        <p:nvSpPr>
          <p:cNvPr id="631" name="Google Shape;631;p33"/>
          <p:cNvSpPr txBox="1"/>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Bản đồ các nhà hàng trên khắp nước Mỹ</a:t>
            </a:r>
            <a:endParaRPr sz="1400">
              <a:solidFill>
                <a:srgbClr val="262626"/>
              </a:solidFill>
              <a:latin typeface="Arial"/>
              <a:ea typeface="Arial"/>
              <a:cs typeface="Arial"/>
              <a:sym typeface="Arial"/>
            </a:endParaRPr>
          </a:p>
        </p:txBody>
      </p:sp>
      <p:pic>
        <p:nvPicPr>
          <p:cNvPr descr="Yelp Dataset Challenge" id="632" name="Google Shape;632;p33"/>
          <p:cNvPicPr preferRelativeResize="0"/>
          <p:nvPr/>
        </p:nvPicPr>
        <p:blipFill rotWithShape="1">
          <a:blip r:embed="rId3">
            <a:alphaModFix/>
          </a:blip>
          <a:srcRect b="0" l="0" r="0" t="0"/>
          <a:stretch/>
        </p:blipFill>
        <p:spPr>
          <a:xfrm>
            <a:off x="7162174" y="3389211"/>
            <a:ext cx="1981826" cy="1981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39" name="Google Shape;639;p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40" name="Google Shape;640;p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pic>
        <p:nvPicPr>
          <p:cNvPr id="641" name="Google Shape;641;p34"/>
          <p:cNvPicPr preferRelativeResize="0"/>
          <p:nvPr/>
        </p:nvPicPr>
        <p:blipFill rotWithShape="1">
          <a:blip r:embed="rId3">
            <a:alphaModFix/>
          </a:blip>
          <a:srcRect b="0" l="0" r="0" t="0"/>
          <a:stretch/>
        </p:blipFill>
        <p:spPr>
          <a:xfrm>
            <a:off x="1849321" y="2226567"/>
            <a:ext cx="5828216" cy="3771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48" name="Google Shape;648;p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49" name="Google Shape;649;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50" name="Google Shape;650;p35"/>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51" name="Google Shape;651;p35"/>
          <p:cNvPicPr preferRelativeResize="0"/>
          <p:nvPr/>
        </p:nvPicPr>
        <p:blipFill rotWithShape="1">
          <a:blip r:embed="rId3">
            <a:alphaModFix/>
          </a:blip>
          <a:srcRect b="0" l="0" r="0" t="0"/>
          <a:stretch/>
        </p:blipFill>
        <p:spPr>
          <a:xfrm>
            <a:off x="1915892" y="2226567"/>
            <a:ext cx="6036485" cy="39903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58" name="Google Shape;658;p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59" name="Google Shape;659;p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60" name="Google Shape;660;p36"/>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61" name="Google Shape;661;p36"/>
          <p:cNvPicPr preferRelativeResize="0"/>
          <p:nvPr/>
        </p:nvPicPr>
        <p:blipFill rotWithShape="1">
          <a:blip r:embed="rId3">
            <a:alphaModFix/>
          </a:blip>
          <a:srcRect b="0" l="0" r="0" t="0"/>
          <a:stretch/>
        </p:blipFill>
        <p:spPr>
          <a:xfrm>
            <a:off x="1832523" y="2226567"/>
            <a:ext cx="6203223" cy="39960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68" name="Google Shape;668;p3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69" name="Google Shape;669;p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70" name="Google Shape;670;p37"/>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71" name="Google Shape;671;p37"/>
          <p:cNvPicPr preferRelativeResize="0"/>
          <p:nvPr/>
        </p:nvPicPr>
        <p:blipFill rotWithShape="1">
          <a:blip r:embed="rId3">
            <a:alphaModFix/>
          </a:blip>
          <a:srcRect b="0" l="0" r="0" t="0"/>
          <a:stretch/>
        </p:blipFill>
        <p:spPr>
          <a:xfrm>
            <a:off x="2164963" y="2358866"/>
            <a:ext cx="5576074" cy="342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9"/>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Tư duy thiết kế</a:t>
            </a:r>
            <a:endParaRPr>
              <a:latin typeface="Arial"/>
              <a:ea typeface="Arial"/>
              <a:cs typeface="Arial"/>
              <a:sym typeface="Arial"/>
            </a:endParaRPr>
          </a:p>
        </p:txBody>
      </p:sp>
      <p:sp>
        <p:nvSpPr>
          <p:cNvPr id="678" name="Google Shape;678;p39"/>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Phụ lục.</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85" name="Google Shape;685;p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Khám phá các mô hình học máy</a:t>
            </a:r>
            <a:endParaRPr>
              <a:latin typeface="Arial"/>
              <a:ea typeface="Arial"/>
              <a:cs typeface="Arial"/>
              <a:sym typeface="Arial"/>
            </a:endParaRPr>
          </a:p>
        </p:txBody>
      </p:sp>
      <p:sp>
        <p:nvSpPr>
          <p:cNvPr id="686" name="Google Shape;686;p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87" name="Google Shape;687;p38"/>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Khám phá các loại Mô hình học máy và thuật toán có thể được sử dụng trên dữ liệu giả định mà bạn đã tạo</a:t>
            </a:r>
            <a:endParaRPr/>
          </a:p>
          <a:p>
            <a:pPr indent="-177800" lvl="0" marL="177800" rtl="0" algn="l">
              <a:lnSpc>
                <a:spcPct val="128571"/>
              </a:lnSpc>
              <a:spcBef>
                <a:spcPts val="1000"/>
              </a:spcBef>
              <a:spcAft>
                <a:spcPts val="0"/>
              </a:spcAft>
              <a:buClr>
                <a:srgbClr val="262626"/>
              </a:buClr>
              <a:buSzPts val="1400"/>
              <a:buFont typeface="Arial"/>
              <a:buChar char="•"/>
            </a:pPr>
            <a:r>
              <a:rPr lang="en-US"/>
              <a:t>Họ tạo ra những hiểu biết sâu sắc gì?</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Bài báo đã xuất bản về các mô hình được tạo bằng Tập dữ liệu Thử thách Yelp</a:t>
            </a:r>
            <a:endParaRPr/>
          </a:p>
          <a:p>
            <a:pPr indent="-182563" lvl="1" marL="360363" rtl="0" algn="l">
              <a:lnSpc>
                <a:spcPct val="138461"/>
              </a:lnSpc>
              <a:spcBef>
                <a:spcPts val="500"/>
              </a:spcBef>
              <a:spcAft>
                <a:spcPts val="0"/>
              </a:spcAft>
              <a:buClr>
                <a:srgbClr val="262626"/>
              </a:buClr>
              <a:buSzPts val="1040"/>
              <a:buChar char="•"/>
            </a:pPr>
            <a:r>
              <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https://www.researchgate.net/publication/347125037_Yelp_Review_Rating_Prediction_Machine_Learning_and_Deep_Learning_Models</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4"/>
              </a:rPr>
              <a:t>https://www.researchgate.net/publication/346417544_Sentiment_Analysis_of_Yelp_Review</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https://www.researchgate.net/publication/351952663_Yelp_Restaurant_Reviews_as_Star_Rating_Predictors</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6"/>
              </a:rPr>
              <a:t>https://www.researchgate.net/publication/350992537_Yelp_Dataset_Analysis_using_Scalable_Big_Data</a:t>
            </a:r>
            <a:endParaRPr/>
          </a:p>
          <a:p>
            <a:pPr indent="-116523" lvl="1" marL="360363" rtl="0" algn="l">
              <a:lnSpc>
                <a:spcPct val="138461"/>
              </a:lnSpc>
              <a:spcBef>
                <a:spcPts val="500"/>
              </a:spcBef>
              <a:spcAft>
                <a:spcPts val="0"/>
              </a:spcAft>
              <a:buClr>
                <a:srgbClr val="262626"/>
              </a:buClr>
              <a:buSzPts val="1040"/>
              <a:buNone/>
            </a:pPr>
            <a:r>
              <a:t/>
            </a:r>
            <a:endParaRPr/>
          </a:p>
          <a:p>
            <a:pPr indent="0" lvl="0" marL="0" rtl="0" algn="l">
              <a:lnSpc>
                <a:spcPct val="128571"/>
              </a:lnSpc>
              <a:spcBef>
                <a:spcPts val="1000"/>
              </a:spcBef>
              <a:spcAft>
                <a:spcPts val="0"/>
              </a:spcAft>
              <a:buClr>
                <a:srgbClr val="262626"/>
              </a:buClr>
              <a:buSzPts val="1400"/>
              <a:buNone/>
            </a:pPr>
            <a:r>
              <a:t/>
            </a:r>
            <a:endParaRPr/>
          </a:p>
          <a:p>
            <a:pPr indent="-116523" lvl="1" marL="360363" rtl="0" algn="l">
              <a:lnSpc>
                <a:spcPct val="138461"/>
              </a:lnSpc>
              <a:spcBef>
                <a:spcPts val="500"/>
              </a:spcBef>
              <a:spcAft>
                <a:spcPts val="0"/>
              </a:spcAft>
              <a:buClr>
                <a:srgbClr val="262626"/>
              </a:buClr>
              <a:buSzPts val="104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txBox="1"/>
          <p:nvPr>
            <p:ph idx="1" type="body"/>
          </p:nvPr>
        </p:nvSpPr>
        <p:spPr>
          <a:xfrm>
            <a:off x="985323" y="2524714"/>
            <a:ext cx="6267884"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Thiết kế đường dẫn nhập dữ liệu</a:t>
            </a:r>
            <a:endParaRPr>
              <a:latin typeface="Arial"/>
              <a:ea typeface="Arial"/>
              <a:cs typeface="Arial"/>
              <a:sym typeface="Arial"/>
            </a:endParaRPr>
          </a:p>
        </p:txBody>
      </p:sp>
      <p:sp>
        <p:nvSpPr>
          <p:cNvPr id="102" name="Google Shape;102;p4"/>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694" name="Google Shape;694;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695" name="Google Shape;695;p4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696" name="Google Shape;696;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Tu duy thiết kế là gì?</a:t>
            </a:r>
            <a:endParaRPr/>
          </a:p>
          <a:p>
            <a:pPr indent="-182563" lvl="1" marL="360363" rtl="0" algn="l">
              <a:lnSpc>
                <a:spcPct val="150000"/>
              </a:lnSpc>
              <a:spcBef>
                <a:spcPts val="500"/>
              </a:spcBef>
              <a:spcAft>
                <a:spcPts val="0"/>
              </a:spcAft>
              <a:buClr>
                <a:schemeClr val="dk1"/>
              </a:buClr>
              <a:buSzPts val="960"/>
              <a:buChar char="•"/>
            </a:pPr>
            <a:r>
              <a:rPr b="0" i="0" lang="en-US" sz="1200" u="none" cap="none" strike="noStrike">
                <a:solidFill>
                  <a:schemeClr val="dk1"/>
                </a:solidFill>
                <a:latin typeface="Arial"/>
                <a:ea typeface="Arial"/>
                <a:cs typeface="Arial"/>
                <a:sym typeface="Arial"/>
              </a:rPr>
              <a:t>Đó là cách</a:t>
            </a:r>
            <a:r>
              <a:rPr b="0" i="0" lang="en-US" sz="1200" u="none" cap="none" strike="noStrike">
                <a:solidFill>
                  <a:srgbClr val="00B050"/>
                </a:solidFill>
                <a:latin typeface="Arial"/>
                <a:ea typeface="Arial"/>
                <a:cs typeface="Arial"/>
                <a:sym typeface="Arial"/>
              </a:rPr>
              <a:t> suy nghĩ </a:t>
            </a:r>
            <a:r>
              <a:rPr b="0" i="0" lang="en-US" sz="1200" u="none" cap="none" strike="noStrike">
                <a:solidFill>
                  <a:schemeClr val="dk1"/>
                </a:solidFill>
                <a:latin typeface="Arial"/>
                <a:ea typeface="Arial"/>
                <a:cs typeface="Arial"/>
                <a:sym typeface="Arial"/>
              </a:rPr>
              <a:t>giúp bạn </a:t>
            </a:r>
            <a:r>
              <a:rPr b="0" i="0" lang="en-US" sz="1200" u="none" cap="none" strike="noStrike">
                <a:solidFill>
                  <a:srgbClr val="0070C0"/>
                </a:solidFill>
                <a:latin typeface="Arial"/>
                <a:ea typeface="Arial"/>
                <a:cs typeface="Arial"/>
                <a:sym typeface="Arial"/>
              </a:rPr>
              <a:t>đổi mới </a:t>
            </a:r>
            <a:r>
              <a:rPr b="0" i="0" lang="en-US" sz="1200" u="none" cap="none" strike="noStrike">
                <a:solidFill>
                  <a:schemeClr val="dk1"/>
                </a:solidFill>
                <a:latin typeface="Arial"/>
                <a:ea typeface="Arial"/>
                <a:cs typeface="Arial"/>
                <a:sym typeface="Arial"/>
              </a:rPr>
              <a:t>và </a:t>
            </a:r>
            <a:r>
              <a:rPr b="0" i="0" lang="en-US" sz="1200" u="none" cap="none" strike="noStrike">
                <a:solidFill>
                  <a:srgbClr val="0070C0"/>
                </a:solidFill>
                <a:latin typeface="Arial"/>
                <a:ea typeface="Arial"/>
                <a:cs typeface="Arial"/>
                <a:sym typeface="Arial"/>
              </a:rPr>
              <a:t>giải quyết </a:t>
            </a:r>
            <a:r>
              <a:rPr b="0" i="0" lang="en-US" sz="1200" u="none" cap="none" strike="noStrike">
                <a:solidFill>
                  <a:schemeClr val="dk1"/>
                </a:solidFill>
                <a:latin typeface="Arial"/>
                <a:ea typeface="Arial"/>
                <a:cs typeface="Arial"/>
                <a:sym typeface="Arial"/>
              </a:rPr>
              <a:t>vấn đề như một </a:t>
            </a:r>
            <a:r>
              <a:rPr b="0" i="0" lang="en-US" sz="1200" u="none" cap="none" strike="noStrike">
                <a:solidFill>
                  <a:srgbClr val="FF0000"/>
                </a:solidFill>
                <a:latin typeface="Arial"/>
                <a:ea typeface="Arial"/>
                <a:cs typeface="Arial"/>
                <a:sym typeface="Arial"/>
              </a:rPr>
              <a:t>nhà thiết kế</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p:txBody>
      </p:sp>
      <p:grpSp>
        <p:nvGrpSpPr>
          <p:cNvPr id="697" name="Google Shape;697;p40"/>
          <p:cNvGrpSpPr/>
          <p:nvPr/>
        </p:nvGrpSpPr>
        <p:grpSpPr>
          <a:xfrm>
            <a:off x="2594666" y="3027350"/>
            <a:ext cx="6749359" cy="2835030"/>
            <a:chOff x="2594666" y="3027350"/>
            <a:chExt cx="6749359" cy="2835030"/>
          </a:xfrm>
        </p:grpSpPr>
        <p:sp>
          <p:nvSpPr>
            <p:cNvPr id="698" name="Google Shape;698;p40"/>
            <p:cNvSpPr/>
            <p:nvPr/>
          </p:nvSpPr>
          <p:spPr>
            <a:xfrm>
              <a:off x="3977226" y="3268851"/>
              <a:ext cx="5365391" cy="2493541"/>
            </a:xfrm>
            <a:prstGeom prst="rect">
              <a:avLst/>
            </a:prstGeom>
            <a:gradFill>
              <a:gsLst>
                <a:gs pos="0">
                  <a:srgbClr val="D8D8D8"/>
                </a:gs>
                <a:gs pos="24000">
                  <a:srgbClr val="D8D8D8"/>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699" name="Google Shape;699;p40"/>
            <p:cNvCxnSpPr/>
            <p:nvPr/>
          </p:nvCxnSpPr>
          <p:spPr>
            <a:xfrm>
              <a:off x="4813863" y="3132755"/>
              <a:ext cx="0" cy="2729625"/>
            </a:xfrm>
            <a:prstGeom prst="straightConnector1">
              <a:avLst/>
            </a:prstGeom>
            <a:noFill/>
            <a:ln cap="flat" cmpd="sng" w="9525">
              <a:solidFill>
                <a:srgbClr val="A5A5A5"/>
              </a:solidFill>
              <a:prstDash val="solid"/>
              <a:miter lim="800000"/>
              <a:headEnd len="sm" w="sm" type="none"/>
              <a:tailEnd len="sm" w="sm" type="none"/>
            </a:ln>
          </p:spPr>
        </p:cxnSp>
        <p:sp>
          <p:nvSpPr>
            <p:cNvPr id="700" name="Google Shape;700;p40"/>
            <p:cNvSpPr/>
            <p:nvPr/>
          </p:nvSpPr>
          <p:spPr>
            <a:xfrm>
              <a:off x="4945462" y="3380727"/>
              <a:ext cx="4398563" cy="22713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“Tư duy thiết kế là </a:t>
              </a:r>
              <a:r>
                <a:rPr b="1" lang="en-US" sz="1600" u="sng">
                  <a:solidFill>
                    <a:schemeClr val="dk1"/>
                  </a:solidFill>
                  <a:latin typeface="Arial"/>
                  <a:ea typeface="Arial"/>
                  <a:cs typeface="Arial"/>
                  <a:sym typeface="Arial"/>
                </a:rPr>
                <a:t>một cách tiếp cận lấy con người làm trung tâm </a:t>
              </a:r>
              <a:r>
                <a:rPr b="1" lang="en-US" sz="1600">
                  <a:solidFill>
                    <a:schemeClr val="dk1"/>
                  </a:solidFill>
                  <a:latin typeface="Arial"/>
                  <a:ea typeface="Arial"/>
                  <a:cs typeface="Arial"/>
                  <a:sym typeface="Arial"/>
                </a:rPr>
                <a:t>để đổi mới được tạo ra từ bộ công cụ của nhà thiết kế có </a:t>
              </a:r>
              <a:r>
                <a:rPr b="1" lang="en-US" sz="1600" u="sng">
                  <a:solidFill>
                    <a:schemeClr val="dk1"/>
                  </a:solidFill>
                  <a:latin typeface="Arial"/>
                  <a:ea typeface="Arial"/>
                  <a:cs typeface="Arial"/>
                  <a:sym typeface="Arial"/>
                </a:rPr>
                <a:t>tích hợp nhu cầu của con người, khả năng của công nghệ và các yêu cầu </a:t>
              </a:r>
              <a:r>
                <a:rPr b="1" lang="en-US" sz="1600">
                  <a:solidFill>
                    <a:schemeClr val="dk1"/>
                  </a:solidFill>
                  <a:latin typeface="Arial"/>
                  <a:ea typeface="Arial"/>
                  <a:cs typeface="Arial"/>
                  <a:sym typeface="Arial"/>
                </a:rPr>
                <a:t>để thành công trong kinh doanh.”</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 Tim Brown, CEO của IDEO</a:t>
              </a:r>
              <a:endParaRPr b="1" sz="1600">
                <a:solidFill>
                  <a:schemeClr val="dk1"/>
                </a:solidFill>
                <a:latin typeface="Arial"/>
                <a:ea typeface="Arial"/>
                <a:cs typeface="Arial"/>
                <a:sym typeface="Arial"/>
              </a:endParaRPr>
            </a:p>
          </p:txBody>
        </p:sp>
        <p:pic>
          <p:nvPicPr>
            <p:cNvPr id="701" name="Google Shape;701;p40"/>
            <p:cNvPicPr preferRelativeResize="0"/>
            <p:nvPr/>
          </p:nvPicPr>
          <p:blipFill rotWithShape="1">
            <a:blip r:embed="rId3">
              <a:alphaModFix/>
            </a:blip>
            <a:srcRect b="25961" l="24638" r="45644" t="3273"/>
            <a:stretch/>
          </p:blipFill>
          <p:spPr>
            <a:xfrm>
              <a:off x="2594666" y="3027350"/>
              <a:ext cx="2211033" cy="2835030"/>
            </a:xfrm>
            <a:prstGeom prst="rect">
              <a:avLst/>
            </a:prstGeom>
            <a:noFill/>
            <a:ln>
              <a:noFill/>
            </a:ln>
          </p:spPr>
        </p:pic>
      </p:grpSp>
      <p:sp>
        <p:nvSpPr>
          <p:cNvPr id="702" name="Google Shape;702;p40"/>
          <p:cNvSpPr txBox="1"/>
          <p:nvPr/>
        </p:nvSpPr>
        <p:spPr>
          <a:xfrm>
            <a:off x="712560" y="5974663"/>
            <a:ext cx="39485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Nguồn: ideo.org (</a:t>
            </a:r>
            <a:r>
              <a:rPr lang="en-US" sz="1200" u="sng">
                <a:solidFill>
                  <a:schemeClr val="dk1"/>
                </a:solidFill>
                <a:latin typeface="Arial"/>
                <a:ea typeface="Arial"/>
                <a:cs typeface="Arial"/>
                <a:sym typeface="Arial"/>
                <a:hlinkClick r:id="rId4">
                  <a:extLst>
                    <a:ext uri="{A12FA001-AC4F-418D-AE19-62706E023703}">
                      <ahyp:hlinkClr val="tx"/>
                    </a:ext>
                  </a:extLst>
                </a:hlinkClick>
              </a:rPr>
              <a:t>https://www.ideo.org/bio/tim-brown</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709" name="Google Shape;709;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10" name="Google Shape;710;p4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11" name="Google Shape;711;p4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sp>
        <p:nvSpPr>
          <p:cNvPr id="712" name="Google Shape;712;p41"/>
          <p:cNvSpPr/>
          <p:nvPr/>
        </p:nvSpPr>
        <p:spPr>
          <a:xfrm>
            <a:off x="808106" y="2658381"/>
            <a:ext cx="8286613"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TƯ DUY KINH DOANH và TƯ DUY TRỰC GIÁC</a:t>
            </a:r>
            <a:endParaRPr b="1" sz="2799">
              <a:solidFill>
                <a:srgbClr val="0C0C0C"/>
              </a:solidFill>
              <a:latin typeface="Arial"/>
              <a:ea typeface="Arial"/>
              <a:cs typeface="Arial"/>
              <a:sym typeface="Arial"/>
            </a:endParaRPr>
          </a:p>
        </p:txBody>
      </p:sp>
      <p:grpSp>
        <p:nvGrpSpPr>
          <p:cNvPr id="713" name="Google Shape;713;p41"/>
          <p:cNvGrpSpPr/>
          <p:nvPr/>
        </p:nvGrpSpPr>
        <p:grpSpPr>
          <a:xfrm>
            <a:off x="1339420" y="2569051"/>
            <a:ext cx="7223984" cy="584013"/>
            <a:chOff x="1384300" y="3124200"/>
            <a:chExt cx="7226300" cy="584200"/>
          </a:xfrm>
        </p:grpSpPr>
        <p:cxnSp>
          <p:nvCxnSpPr>
            <p:cNvPr id="714" name="Google Shape;714;p41"/>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15" name="Google Shape;715;p41"/>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nvGrpSpPr>
          <p:cNvPr id="716" name="Google Shape;716;p41"/>
          <p:cNvGrpSpPr/>
          <p:nvPr/>
        </p:nvGrpSpPr>
        <p:grpSpPr>
          <a:xfrm>
            <a:off x="1088169" y="3429000"/>
            <a:ext cx="7714585" cy="3120218"/>
            <a:chOff x="998317" y="3770892"/>
            <a:chExt cx="8447308" cy="3416572"/>
          </a:xfrm>
        </p:grpSpPr>
        <p:grpSp>
          <p:nvGrpSpPr>
            <p:cNvPr id="717" name="Google Shape;717;p41"/>
            <p:cNvGrpSpPr/>
            <p:nvPr/>
          </p:nvGrpSpPr>
          <p:grpSpPr>
            <a:xfrm>
              <a:off x="2778808" y="4215664"/>
              <a:ext cx="4749800" cy="2971800"/>
              <a:chOff x="3035300" y="3949021"/>
              <a:chExt cx="4749800" cy="2971800"/>
            </a:xfrm>
          </p:grpSpPr>
          <p:sp>
            <p:nvSpPr>
              <p:cNvPr id="718" name="Google Shape;718;p41"/>
              <p:cNvSpPr/>
              <p:nvPr/>
            </p:nvSpPr>
            <p:spPr>
              <a:xfrm>
                <a:off x="3035300" y="3949021"/>
                <a:ext cx="2971800" cy="2971800"/>
              </a:xfrm>
              <a:prstGeom prst="chord">
                <a:avLst>
                  <a:gd fmla="val 10624649" name="adj1"/>
                  <a:gd fmla="val 169870" name="adj2"/>
                </a:avLst>
              </a:prstGeom>
              <a:solidFill>
                <a:srgbClr val="A6A6A6">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19" name="Google Shape;719;p41"/>
              <p:cNvSpPr/>
              <p:nvPr/>
            </p:nvSpPr>
            <p:spPr>
              <a:xfrm>
                <a:off x="4813300" y="3949021"/>
                <a:ext cx="2971800" cy="2971800"/>
              </a:xfrm>
              <a:prstGeom prst="chord">
                <a:avLst>
                  <a:gd fmla="val 10624649" name="adj1"/>
                  <a:gd fmla="val 169870" name="adj2"/>
                </a:avLst>
              </a:prstGeom>
              <a:solidFill>
                <a:srgbClr val="193EB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20" name="Google Shape;720;p41"/>
            <p:cNvGrpSpPr/>
            <p:nvPr/>
          </p:nvGrpSpPr>
          <p:grpSpPr>
            <a:xfrm>
              <a:off x="998317" y="3770892"/>
              <a:ext cx="8447308" cy="2672953"/>
              <a:chOff x="998317" y="3612199"/>
              <a:chExt cx="8447308" cy="2672953"/>
            </a:xfrm>
          </p:grpSpPr>
          <p:sp>
            <p:nvSpPr>
              <p:cNvPr id="721" name="Google Shape;721;p41"/>
              <p:cNvSpPr/>
              <p:nvPr/>
            </p:nvSpPr>
            <p:spPr>
              <a:xfrm>
                <a:off x="1019830" y="3612199"/>
                <a:ext cx="8289270" cy="53921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FF0000"/>
                    </a:solidFill>
                    <a:latin typeface="Arial"/>
                    <a:ea typeface="Arial"/>
                    <a:cs typeface="Arial"/>
                    <a:sym typeface="Arial"/>
                  </a:rPr>
                  <a:t>Tư duy </a:t>
                </a:r>
                <a:endParaRPr/>
              </a:p>
              <a:p>
                <a:pPr indent="0" lvl="0" marL="0" marR="0" rtl="0" algn="ctr">
                  <a:spcBef>
                    <a:spcPts val="0"/>
                  </a:spcBef>
                  <a:spcAft>
                    <a:spcPts val="0"/>
                  </a:spcAft>
                  <a:buNone/>
                </a:pPr>
                <a:r>
                  <a:rPr b="1" lang="en-US" sz="1600">
                    <a:solidFill>
                      <a:srgbClr val="FF0000"/>
                    </a:solidFill>
                    <a:latin typeface="Arial"/>
                    <a:ea typeface="Arial"/>
                    <a:cs typeface="Arial"/>
                    <a:sym typeface="Arial"/>
                  </a:rPr>
                  <a:t>thiết kế</a:t>
                </a:r>
                <a:endParaRPr b="1" sz="1600">
                  <a:solidFill>
                    <a:srgbClr val="FF0000"/>
                  </a:solidFill>
                  <a:latin typeface="Arial"/>
                  <a:ea typeface="Arial"/>
                  <a:cs typeface="Arial"/>
                  <a:sym typeface="Arial"/>
                </a:endParaRPr>
              </a:p>
            </p:txBody>
          </p:sp>
          <p:cxnSp>
            <p:nvCxnSpPr>
              <p:cNvPr id="722" name="Google Shape;722;p41"/>
              <p:cNvCxnSpPr/>
              <p:nvPr/>
            </p:nvCxnSpPr>
            <p:spPr>
              <a:xfrm>
                <a:off x="998317" y="5613400"/>
                <a:ext cx="8310783" cy="0"/>
              </a:xfrm>
              <a:prstGeom prst="straightConnector1">
                <a:avLst/>
              </a:prstGeom>
              <a:noFill/>
              <a:ln cap="flat" cmpd="sng" w="9525">
                <a:solidFill>
                  <a:srgbClr val="193EB0"/>
                </a:solidFill>
                <a:prstDash val="solid"/>
                <a:miter lim="800000"/>
                <a:headEnd len="sm" w="sm" type="none"/>
                <a:tailEnd len="sm" w="sm" type="none"/>
              </a:ln>
            </p:spPr>
          </p:cxnSp>
          <p:sp>
            <p:nvSpPr>
              <p:cNvPr id="723" name="Google Shape;723;p41"/>
              <p:cNvSpPr/>
              <p:nvPr/>
            </p:nvSpPr>
            <p:spPr>
              <a:xfrm>
                <a:off x="4384168" y="4335860"/>
                <a:ext cx="1539080" cy="15390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724" name="Google Shape;724;p41"/>
              <p:cNvCxnSpPr/>
              <p:nvPr/>
            </p:nvCxnSpPr>
            <p:spPr>
              <a:xfrm>
                <a:off x="5153708" y="4119960"/>
                <a:ext cx="0" cy="215900"/>
              </a:xfrm>
              <a:prstGeom prst="straightConnector1">
                <a:avLst/>
              </a:prstGeom>
              <a:noFill/>
              <a:ln cap="flat" cmpd="sng" w="28575">
                <a:solidFill>
                  <a:srgbClr val="FF0000"/>
                </a:solidFill>
                <a:prstDash val="solid"/>
                <a:miter lim="800000"/>
                <a:headEnd len="med" w="med" type="triangle"/>
                <a:tailEnd len="sm" w="sm" type="none"/>
              </a:ln>
            </p:spPr>
          </p:cxnSp>
          <p:sp>
            <p:nvSpPr>
              <p:cNvPr id="725" name="Google Shape;725;p41"/>
              <p:cNvSpPr/>
              <p:nvPr/>
            </p:nvSpPr>
            <p:spPr>
              <a:xfrm>
                <a:off x="4683780" y="5648176"/>
                <a:ext cx="961370" cy="1684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50/50 mix</a:t>
                </a:r>
                <a:endParaRPr b="1" sz="1000">
                  <a:solidFill>
                    <a:srgbClr val="3F3F3F"/>
                  </a:solidFill>
                  <a:latin typeface="Arial"/>
                  <a:ea typeface="Arial"/>
                  <a:cs typeface="Arial"/>
                  <a:sym typeface="Arial"/>
                </a:endParaRPr>
              </a:p>
            </p:txBody>
          </p:sp>
          <p:sp>
            <p:nvSpPr>
              <p:cNvPr id="726" name="Google Shape;726;p41"/>
              <p:cNvSpPr/>
              <p:nvPr/>
            </p:nvSpPr>
            <p:spPr>
              <a:xfrm>
                <a:off x="1007129" y="5648176"/>
                <a:ext cx="1154254"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độ tin cậy 100%</a:t>
                </a:r>
                <a:endParaRPr/>
              </a:p>
            </p:txBody>
          </p:sp>
          <p:sp>
            <p:nvSpPr>
              <p:cNvPr id="727" name="Google Shape;727;p41"/>
              <p:cNvSpPr/>
              <p:nvPr/>
            </p:nvSpPr>
            <p:spPr>
              <a:xfrm>
                <a:off x="8484255" y="5648176"/>
                <a:ext cx="961370"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hiệu lực 100%</a:t>
                </a:r>
                <a:endParaRPr/>
              </a:p>
            </p:txBody>
          </p:sp>
          <p:sp>
            <p:nvSpPr>
              <p:cNvPr id="728" name="Google Shape;728;p41"/>
              <p:cNvSpPr/>
              <p:nvPr/>
            </p:nvSpPr>
            <p:spPr>
              <a:xfrm>
                <a:off x="62363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Suy nghĩ</a:t>
                </a:r>
                <a:endParaRPr b="1" sz="1400">
                  <a:solidFill>
                    <a:srgbClr val="3F3F3F"/>
                  </a:solidFill>
                  <a:latin typeface="Arial"/>
                  <a:ea typeface="Arial"/>
                  <a:cs typeface="Arial"/>
                  <a:sym typeface="Arial"/>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trực giác</a:t>
                </a:r>
                <a:endParaRPr b="1" sz="1400">
                  <a:solidFill>
                    <a:srgbClr val="3F3F3F"/>
                  </a:solidFill>
                  <a:latin typeface="Arial"/>
                  <a:ea typeface="Arial"/>
                  <a:cs typeface="Arial"/>
                  <a:sym typeface="Arial"/>
                </a:endParaRPr>
              </a:p>
            </p:txBody>
          </p:sp>
          <p:sp>
            <p:nvSpPr>
              <p:cNvPr id="729" name="Google Shape;729;p41"/>
              <p:cNvSpPr/>
              <p:nvPr/>
            </p:nvSpPr>
            <p:spPr>
              <a:xfrm>
                <a:off x="33661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Suy nghĩ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phân tích</a:t>
                </a:r>
                <a:endParaRPr b="1" sz="1400">
                  <a:solidFill>
                    <a:srgbClr val="3F3F3F"/>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736" name="Google Shape;736;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 </a:t>
            </a:r>
            <a:endParaRPr sz="3199">
              <a:solidFill>
                <a:srgbClr val="0C0C0C"/>
              </a:solidFill>
              <a:latin typeface="Arial"/>
              <a:ea typeface="Arial"/>
              <a:cs typeface="Arial"/>
              <a:sym typeface="Arial"/>
            </a:endParaRPr>
          </a:p>
        </p:txBody>
      </p:sp>
      <p:sp>
        <p:nvSpPr>
          <p:cNvPr id="737" name="Google Shape;737;p4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38" name="Google Shape;738;p4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739" name="Google Shape;739;p42"/>
          <p:cNvSpPr/>
          <p:nvPr/>
        </p:nvSpPr>
        <p:spPr>
          <a:xfrm>
            <a:off x="4978979" y="5866374"/>
            <a:ext cx="2487852" cy="12307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800">
                <a:solidFill>
                  <a:srgbClr val="3F3F3F"/>
                </a:solidFill>
                <a:latin typeface="Arial"/>
                <a:ea typeface="Arial"/>
                <a:cs typeface="Arial"/>
                <a:sym typeface="Arial"/>
              </a:rPr>
              <a:t>Source: the role of design thinking by Pieter Baert</a:t>
            </a:r>
            <a:endParaRPr/>
          </a:p>
        </p:txBody>
      </p:sp>
      <p:grpSp>
        <p:nvGrpSpPr>
          <p:cNvPr id="740" name="Google Shape;740;p42"/>
          <p:cNvGrpSpPr/>
          <p:nvPr/>
        </p:nvGrpSpPr>
        <p:grpSpPr>
          <a:xfrm>
            <a:off x="737734" y="3263954"/>
            <a:ext cx="8665441" cy="2820452"/>
            <a:chOff x="736382" y="3263900"/>
            <a:chExt cx="8668219" cy="2821356"/>
          </a:xfrm>
        </p:grpSpPr>
        <p:grpSp>
          <p:nvGrpSpPr>
            <p:cNvPr id="741" name="Google Shape;741;p42"/>
            <p:cNvGrpSpPr/>
            <p:nvPr/>
          </p:nvGrpSpPr>
          <p:grpSpPr>
            <a:xfrm>
              <a:off x="881062" y="3263900"/>
              <a:ext cx="8140700" cy="2789238"/>
              <a:chOff x="1016000" y="3652838"/>
              <a:chExt cx="8140700" cy="2692400"/>
            </a:xfrm>
          </p:grpSpPr>
          <p:cxnSp>
            <p:nvCxnSpPr>
              <p:cNvPr id="742" name="Google Shape;742;p42"/>
              <p:cNvCxnSpPr/>
              <p:nvPr/>
            </p:nvCxnSpPr>
            <p:spPr>
              <a:xfrm>
                <a:off x="1016000" y="4999038"/>
                <a:ext cx="8140700" cy="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743" name="Google Shape;743;p42"/>
              <p:cNvCxnSpPr/>
              <p:nvPr/>
            </p:nvCxnSpPr>
            <p:spPr>
              <a:xfrm>
                <a:off x="5086350" y="3652838"/>
                <a:ext cx="0" cy="2692400"/>
              </a:xfrm>
              <a:prstGeom prst="straightConnector1">
                <a:avLst/>
              </a:prstGeom>
              <a:noFill/>
              <a:ln cap="flat" cmpd="sng" w="9525">
                <a:solidFill>
                  <a:srgbClr val="A5A5A5"/>
                </a:solidFill>
                <a:prstDash val="solid"/>
                <a:miter lim="800000"/>
                <a:headEnd len="med" w="med" type="triangle"/>
                <a:tailEnd len="med" w="med" type="triangle"/>
              </a:ln>
            </p:spPr>
          </p:cxnSp>
        </p:grpSp>
        <p:sp>
          <p:nvSpPr>
            <p:cNvPr id="744" name="Google Shape;744;p42"/>
            <p:cNvSpPr/>
            <p:nvPr/>
          </p:nvSpPr>
          <p:spPr>
            <a:xfrm>
              <a:off x="736382" y="3284486"/>
              <a:ext cx="2100255" cy="25848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45" name="Google Shape;745;p42"/>
            <p:cNvSpPr/>
            <p:nvPr/>
          </p:nvSpPr>
          <p:spPr>
            <a:xfrm>
              <a:off x="836715" y="3302055"/>
              <a:ext cx="1927085" cy="4310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Lấy con người làm trung tâm</a:t>
              </a:r>
              <a:endParaRPr sz="1400">
                <a:solidFill>
                  <a:srgbClr val="FFFFFF"/>
                </a:solidFill>
                <a:latin typeface="Arial"/>
                <a:ea typeface="Arial"/>
                <a:cs typeface="Arial"/>
                <a:sym typeface="Arial"/>
              </a:endParaRPr>
            </a:p>
          </p:txBody>
        </p:sp>
        <p:grpSp>
          <p:nvGrpSpPr>
            <p:cNvPr id="746" name="Google Shape;746;p42"/>
            <p:cNvGrpSpPr/>
            <p:nvPr/>
          </p:nvGrpSpPr>
          <p:grpSpPr>
            <a:xfrm>
              <a:off x="736383" y="5828050"/>
              <a:ext cx="2099837" cy="257206"/>
              <a:chOff x="881063" y="3669383"/>
              <a:chExt cx="2099837" cy="257206"/>
            </a:xfrm>
          </p:grpSpPr>
          <p:sp>
            <p:nvSpPr>
              <p:cNvPr id="747" name="Google Shape;747;p42"/>
              <p:cNvSpPr/>
              <p:nvPr/>
            </p:nvSpPr>
            <p:spPr>
              <a:xfrm>
                <a:off x="881063" y="3669383"/>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48" name="Google Shape;748;p42"/>
              <p:cNvSpPr/>
              <p:nvPr/>
            </p:nvSpPr>
            <p:spPr>
              <a:xfrm>
                <a:off x="1053815" y="3690265"/>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Thực hành</a:t>
                </a:r>
                <a:endParaRPr sz="1400">
                  <a:solidFill>
                    <a:srgbClr val="FFFFFF"/>
                  </a:solidFill>
                  <a:latin typeface="Arial"/>
                  <a:ea typeface="Arial"/>
                  <a:cs typeface="Arial"/>
                  <a:sym typeface="Arial"/>
                </a:endParaRPr>
              </a:p>
            </p:txBody>
          </p:sp>
        </p:grpSp>
        <p:grpSp>
          <p:nvGrpSpPr>
            <p:cNvPr id="749" name="Google Shape;749;p42"/>
            <p:cNvGrpSpPr/>
            <p:nvPr/>
          </p:nvGrpSpPr>
          <p:grpSpPr>
            <a:xfrm>
              <a:off x="7125058" y="3285761"/>
              <a:ext cx="2041385" cy="257206"/>
              <a:chOff x="606565" y="3641694"/>
              <a:chExt cx="2041385" cy="257206"/>
            </a:xfrm>
          </p:grpSpPr>
          <p:sp>
            <p:nvSpPr>
              <p:cNvPr id="750" name="Google Shape;750;p42"/>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51" name="Google Shape;751;p42"/>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Sáng tạo hiệu quả</a:t>
                </a:r>
                <a:endParaRPr sz="1400">
                  <a:solidFill>
                    <a:srgbClr val="FFFFFF"/>
                  </a:solidFill>
                  <a:latin typeface="Arial"/>
                  <a:ea typeface="Arial"/>
                  <a:cs typeface="Arial"/>
                  <a:sym typeface="Arial"/>
                </a:endParaRPr>
              </a:p>
            </p:txBody>
          </p:sp>
        </p:grpSp>
        <p:grpSp>
          <p:nvGrpSpPr>
            <p:cNvPr id="752" name="Google Shape;752;p42"/>
            <p:cNvGrpSpPr/>
            <p:nvPr/>
          </p:nvGrpSpPr>
          <p:grpSpPr>
            <a:xfrm>
              <a:off x="7125058" y="5800107"/>
              <a:ext cx="2131078" cy="257206"/>
              <a:chOff x="606565" y="3641440"/>
              <a:chExt cx="2131078" cy="257206"/>
            </a:xfrm>
          </p:grpSpPr>
          <p:sp>
            <p:nvSpPr>
              <p:cNvPr id="753" name="Google Shape;753;p42"/>
              <p:cNvSpPr/>
              <p:nvPr/>
            </p:nvSpPr>
            <p:spPr>
              <a:xfrm>
                <a:off x="970755" y="3641440"/>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54" name="Google Shape;754;p42"/>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Lặp đi lặp lại</a:t>
                </a:r>
                <a:endParaRPr sz="1400">
                  <a:solidFill>
                    <a:srgbClr val="FFFFFF"/>
                  </a:solidFill>
                  <a:latin typeface="Arial"/>
                  <a:ea typeface="Arial"/>
                  <a:cs typeface="Arial"/>
                  <a:sym typeface="Arial"/>
                </a:endParaRPr>
              </a:p>
            </p:txBody>
          </p:sp>
        </p:grpSp>
        <p:sp>
          <p:nvSpPr>
            <p:cNvPr id="755" name="Google Shape;755;p42"/>
            <p:cNvSpPr/>
            <p:nvPr/>
          </p:nvSpPr>
          <p:spPr>
            <a:xfrm>
              <a:off x="5130800" y="3567998"/>
              <a:ext cx="4273801" cy="991792"/>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Tư duy thiết kế kích thích bạn xem xét các tình huống theo cách khác và đưa ra các giải pháp mới, vượt xa và cải thiện các giải pháp thay thế hiện có</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Tư duy tích hợp </a:t>
              </a:r>
              <a:r>
                <a:rPr lang="en-US" sz="1100">
                  <a:solidFill>
                    <a:srgbClr val="262626"/>
                  </a:solidFill>
                  <a:latin typeface="Arial"/>
                  <a:ea typeface="Arial"/>
                  <a:cs typeface="Arial"/>
                  <a:sym typeface="Arial"/>
                </a:rPr>
                <a:t>là chìa khóa. Bạn cần có khả năng xem xét tất cả các khía cạnh khác nhau của vấn đề</a:t>
              </a:r>
              <a:endParaRPr sz="1100">
                <a:solidFill>
                  <a:srgbClr val="262626"/>
                </a:solidFill>
                <a:latin typeface="Arial"/>
                <a:ea typeface="Arial"/>
                <a:cs typeface="Arial"/>
                <a:sym typeface="Arial"/>
              </a:endParaRPr>
            </a:p>
          </p:txBody>
        </p:sp>
        <p:sp>
          <p:nvSpPr>
            <p:cNvPr id="756" name="Google Shape;756;p42"/>
            <p:cNvSpPr/>
            <p:nvPr/>
          </p:nvSpPr>
          <p:spPr>
            <a:xfrm>
              <a:off x="780923" y="3567998"/>
              <a:ext cx="4273801" cy="653400"/>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Bắt đầu từ những gì mọi người cần hoặc muốn làm</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Đồng cảm </a:t>
              </a:r>
              <a:r>
                <a:rPr lang="en-US" sz="1100">
                  <a:solidFill>
                    <a:srgbClr val="262626"/>
                  </a:solidFill>
                  <a:latin typeface="Arial"/>
                  <a:ea typeface="Arial"/>
                  <a:cs typeface="Arial"/>
                  <a:sym typeface="Arial"/>
                </a:rPr>
                <a:t>là chìa khóa!</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Bạn cần có khả năng hiểu và chia sẻ cảm xúc của người khác</a:t>
              </a:r>
              <a:endParaRPr sz="1100">
                <a:solidFill>
                  <a:srgbClr val="262626"/>
                </a:solidFill>
                <a:latin typeface="Arial"/>
                <a:ea typeface="Arial"/>
                <a:cs typeface="Arial"/>
                <a:sym typeface="Arial"/>
              </a:endParaRPr>
            </a:p>
          </p:txBody>
        </p:sp>
        <p:sp>
          <p:nvSpPr>
            <p:cNvPr id="757" name="Google Shape;757;p42"/>
            <p:cNvSpPr/>
            <p:nvPr/>
          </p:nvSpPr>
          <p:spPr>
            <a:xfrm>
              <a:off x="767306" y="4733379"/>
              <a:ext cx="4273801" cy="1161394"/>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Ngừng thảo luận, bắt đầu làm việc. Làm cho ý tưởng trở nên hữu hình.</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Tạo mẫu là suy nghĩ bằng đôi tay của bạn và Kiểm tra giả thuyết của bạn</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Thất bại là một phần cần thiết của quá trình. </a:t>
              </a:r>
              <a:r>
                <a:rPr b="1" lang="en-US" sz="1100">
                  <a:solidFill>
                    <a:srgbClr val="FF0000"/>
                  </a:solidFill>
                  <a:latin typeface="Arial"/>
                  <a:ea typeface="Arial"/>
                  <a:cs typeface="Arial"/>
                  <a:sym typeface="Arial"/>
                </a:rPr>
                <a:t>Các bản thử nghiệm và lỗi sai </a:t>
              </a:r>
              <a:r>
                <a:rPr lang="en-US" sz="1100">
                  <a:solidFill>
                    <a:srgbClr val="262626"/>
                  </a:solidFill>
                  <a:latin typeface="Arial"/>
                  <a:ea typeface="Arial"/>
                  <a:cs typeface="Arial"/>
                  <a:sym typeface="Arial"/>
                </a:rPr>
                <a:t>là chìa khóa.</a:t>
              </a:r>
              <a:endParaRPr sz="1100">
                <a:solidFill>
                  <a:srgbClr val="262626"/>
                </a:solidFill>
                <a:latin typeface="Arial"/>
                <a:ea typeface="Arial"/>
                <a:cs typeface="Arial"/>
                <a:sym typeface="Arial"/>
              </a:endParaRPr>
            </a:p>
          </p:txBody>
        </p:sp>
        <p:sp>
          <p:nvSpPr>
            <p:cNvPr id="758" name="Google Shape;758;p42"/>
            <p:cNvSpPr/>
            <p:nvPr/>
          </p:nvSpPr>
          <p:spPr>
            <a:xfrm>
              <a:off x="5130800" y="4834235"/>
              <a:ext cx="4273801" cy="653238"/>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Con đường dẫn đến thành công không theo một đường thẳng. Bạn càng có thể lặp lại chu trình </a:t>
              </a:r>
              <a:r>
                <a:rPr b="1" lang="en-US" sz="1100">
                  <a:solidFill>
                    <a:srgbClr val="FF0000"/>
                  </a:solidFill>
                  <a:latin typeface="Arial"/>
                  <a:ea typeface="Arial"/>
                  <a:cs typeface="Arial"/>
                  <a:sym typeface="Arial"/>
                </a:rPr>
                <a:t>“Hiểu &gt; Sáng tạo &gt; Học hỏi”, </a:t>
              </a:r>
              <a:r>
                <a:rPr lang="en-US" sz="1100">
                  <a:solidFill>
                    <a:srgbClr val="262626"/>
                  </a:solidFill>
                  <a:latin typeface="Arial"/>
                  <a:ea typeface="Arial"/>
                  <a:cs typeface="Arial"/>
                  <a:sym typeface="Arial"/>
                </a:rPr>
                <a:t>bạn càng có cơ hội đạt được kết quả tốt.</a:t>
              </a:r>
              <a:endParaRPr sz="1100">
                <a:solidFill>
                  <a:srgbClr val="262626"/>
                </a:solidFill>
                <a:latin typeface="Arial"/>
                <a:ea typeface="Arial"/>
                <a:cs typeface="Arial"/>
                <a:sym typeface="Arial"/>
              </a:endParaRPr>
            </a:p>
          </p:txBody>
        </p:sp>
      </p:grpSp>
      <p:grpSp>
        <p:nvGrpSpPr>
          <p:cNvPr id="759" name="Google Shape;759;p42"/>
          <p:cNvGrpSpPr/>
          <p:nvPr/>
        </p:nvGrpSpPr>
        <p:grpSpPr>
          <a:xfrm>
            <a:off x="3108915" y="2565677"/>
            <a:ext cx="3684995" cy="584013"/>
            <a:chOff x="806777" y="3032465"/>
            <a:chExt cx="8289270" cy="584200"/>
          </a:xfrm>
        </p:grpSpPr>
        <p:sp>
          <p:nvSpPr>
            <p:cNvPr id="760" name="Google Shape;760;p42"/>
            <p:cNvSpPr/>
            <p:nvPr/>
          </p:nvSpPr>
          <p:spPr>
            <a:xfrm>
              <a:off x="806777" y="3121822"/>
              <a:ext cx="828927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CÁC YẾU TỐ CHÍNH</a:t>
              </a:r>
              <a:endParaRPr/>
            </a:p>
          </p:txBody>
        </p:sp>
        <p:grpSp>
          <p:nvGrpSpPr>
            <p:cNvPr id="761" name="Google Shape;761;p42"/>
            <p:cNvGrpSpPr/>
            <p:nvPr/>
          </p:nvGrpSpPr>
          <p:grpSpPr>
            <a:xfrm>
              <a:off x="1338262" y="3032465"/>
              <a:ext cx="7226300" cy="584200"/>
              <a:chOff x="1384300" y="3124200"/>
              <a:chExt cx="7226300" cy="584200"/>
            </a:xfrm>
          </p:grpSpPr>
          <p:cxnSp>
            <p:nvCxnSpPr>
              <p:cNvPr id="762" name="Google Shape;762;p42"/>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63" name="Google Shape;763;p42"/>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770" name="Google Shape;770;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71" name="Google Shape;771;p4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72" name="Google Shape;772;p4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grpSp>
        <p:nvGrpSpPr>
          <p:cNvPr id="773" name="Google Shape;773;p43"/>
          <p:cNvGrpSpPr/>
          <p:nvPr/>
        </p:nvGrpSpPr>
        <p:grpSpPr>
          <a:xfrm>
            <a:off x="1088169" y="3323909"/>
            <a:ext cx="7892614" cy="2601448"/>
            <a:chOff x="1086931" y="3455618"/>
            <a:chExt cx="7895144" cy="2602282"/>
          </a:xfrm>
        </p:grpSpPr>
        <p:grpSp>
          <p:nvGrpSpPr>
            <p:cNvPr id="774" name="Google Shape;774;p43"/>
            <p:cNvGrpSpPr/>
            <p:nvPr/>
          </p:nvGrpSpPr>
          <p:grpSpPr>
            <a:xfrm>
              <a:off x="1086931" y="3672683"/>
              <a:ext cx="7592335" cy="2147545"/>
              <a:chOff x="1086931" y="3672684"/>
              <a:chExt cx="7592335" cy="1816100"/>
            </a:xfrm>
          </p:grpSpPr>
          <p:cxnSp>
            <p:nvCxnSpPr>
              <p:cNvPr id="775" name="Google Shape;775;p43"/>
              <p:cNvCxnSpPr/>
              <p:nvPr/>
            </p:nvCxnSpPr>
            <p:spPr>
              <a:xfrm>
                <a:off x="1086931" y="3672684"/>
                <a:ext cx="7592335" cy="0"/>
              </a:xfrm>
              <a:prstGeom prst="straightConnector1">
                <a:avLst/>
              </a:prstGeom>
              <a:noFill/>
              <a:ln cap="flat" cmpd="sng" w="9525">
                <a:solidFill>
                  <a:srgbClr val="193EB0"/>
                </a:solidFill>
                <a:prstDash val="solid"/>
                <a:miter lim="800000"/>
                <a:headEnd len="sm" w="sm" type="none"/>
                <a:tailEnd len="sm" w="sm" type="none"/>
              </a:ln>
            </p:spPr>
          </p:cxnSp>
          <p:cxnSp>
            <p:nvCxnSpPr>
              <p:cNvPr id="776" name="Google Shape;776;p43"/>
              <p:cNvCxnSpPr/>
              <p:nvPr/>
            </p:nvCxnSpPr>
            <p:spPr>
              <a:xfrm>
                <a:off x="1086931" y="5488784"/>
                <a:ext cx="7592335" cy="0"/>
              </a:xfrm>
              <a:prstGeom prst="straightConnector1">
                <a:avLst/>
              </a:prstGeom>
              <a:noFill/>
              <a:ln cap="flat" cmpd="sng" w="9525">
                <a:solidFill>
                  <a:srgbClr val="193EB0"/>
                </a:solidFill>
                <a:prstDash val="solid"/>
                <a:miter lim="800000"/>
                <a:headEnd len="sm" w="sm" type="none"/>
                <a:tailEnd len="sm" w="sm" type="none"/>
              </a:ln>
            </p:spPr>
          </p:cxnSp>
        </p:grpSp>
        <p:sp>
          <p:nvSpPr>
            <p:cNvPr id="777" name="Google Shape;777;p43"/>
            <p:cNvSpPr/>
            <p:nvPr/>
          </p:nvSpPr>
          <p:spPr>
            <a:xfrm>
              <a:off x="1094981" y="5904012"/>
              <a:ext cx="1054471"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Nghiên cứu</a:t>
              </a:r>
              <a:endParaRPr sz="1000">
                <a:solidFill>
                  <a:srgbClr val="3F3F3F"/>
                </a:solidFill>
                <a:latin typeface="Arial"/>
                <a:ea typeface="Arial"/>
                <a:cs typeface="Arial"/>
                <a:sym typeface="Arial"/>
              </a:endParaRPr>
            </a:p>
          </p:txBody>
        </p:sp>
        <p:sp>
          <p:nvSpPr>
            <p:cNvPr id="778" name="Google Shape;778;p43"/>
            <p:cNvSpPr/>
            <p:nvPr/>
          </p:nvSpPr>
          <p:spPr>
            <a:xfrm>
              <a:off x="41334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Nguyên mẫu khái niệm</a:t>
              </a:r>
              <a:endParaRPr sz="1000">
                <a:solidFill>
                  <a:srgbClr val="3F3F3F"/>
                </a:solidFill>
                <a:latin typeface="Arial"/>
                <a:ea typeface="Arial"/>
                <a:cs typeface="Arial"/>
                <a:sym typeface="Arial"/>
              </a:endParaRPr>
            </a:p>
          </p:txBody>
        </p:sp>
        <p:sp>
          <p:nvSpPr>
            <p:cNvPr id="779" name="Google Shape;779;p43"/>
            <p:cNvSpPr/>
            <p:nvPr/>
          </p:nvSpPr>
          <p:spPr>
            <a:xfrm>
              <a:off x="73719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kế</a:t>
              </a:r>
              <a:endParaRPr sz="1000">
                <a:solidFill>
                  <a:srgbClr val="3F3F3F"/>
                </a:solidFill>
                <a:latin typeface="Arial"/>
                <a:ea typeface="Arial"/>
                <a:cs typeface="Arial"/>
                <a:sym typeface="Arial"/>
              </a:endParaRPr>
            </a:p>
          </p:txBody>
        </p:sp>
        <p:sp>
          <p:nvSpPr>
            <p:cNvPr id="780" name="Google Shape;780;p43"/>
            <p:cNvSpPr/>
            <p:nvPr/>
          </p:nvSpPr>
          <p:spPr>
            <a:xfrm>
              <a:off x="1723816" y="3455619"/>
              <a:ext cx="2695613" cy="15393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Sự không chắc chắn/Mô hình/Thông tin chi tiết</a:t>
              </a:r>
              <a:endParaRPr sz="1000">
                <a:solidFill>
                  <a:srgbClr val="3F3F3F"/>
                </a:solidFill>
                <a:latin typeface="Arial"/>
                <a:ea typeface="Arial"/>
                <a:cs typeface="Arial"/>
                <a:sym typeface="Arial"/>
              </a:endParaRPr>
            </a:p>
          </p:txBody>
        </p:sp>
        <p:sp>
          <p:nvSpPr>
            <p:cNvPr id="781" name="Google Shape;781;p43"/>
            <p:cNvSpPr/>
            <p:nvPr/>
          </p:nvSpPr>
          <p:spPr>
            <a:xfrm>
              <a:off x="5743575"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Rõ ràng/Tập trung</a:t>
              </a:r>
              <a:endParaRPr sz="1000">
                <a:solidFill>
                  <a:srgbClr val="3F3F3F"/>
                </a:solidFill>
                <a:latin typeface="Arial"/>
                <a:ea typeface="Arial"/>
                <a:cs typeface="Arial"/>
                <a:sym typeface="Arial"/>
              </a:endParaRPr>
            </a:p>
          </p:txBody>
        </p:sp>
        <p:sp>
          <p:nvSpPr>
            <p:cNvPr id="782" name="Google Shape;782;p43"/>
            <p:cNvSpPr/>
            <p:nvPr/>
          </p:nvSpPr>
          <p:spPr>
            <a:xfrm>
              <a:off x="1233714" y="3785329"/>
              <a:ext cx="7445552" cy="1933300"/>
            </a:xfrm>
            <a:custGeom>
              <a:rect b="b" l="l" r="r" t="t"/>
              <a:pathLst>
                <a:path extrusionOk="0" h="1795867" w="6385883">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3" name="Google Shape;783;p43"/>
            <p:cNvSpPr/>
            <p:nvPr/>
          </p:nvSpPr>
          <p:spPr>
            <a:xfrm>
              <a:off x="1520616"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4" name="Google Shape;784;p43"/>
            <p:cNvSpPr/>
            <p:nvPr/>
          </p:nvSpPr>
          <p:spPr>
            <a:xfrm>
              <a:off x="4867497"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5" name="Google Shape;785;p43"/>
            <p:cNvSpPr/>
            <p:nvPr/>
          </p:nvSpPr>
          <p:spPr>
            <a:xfrm>
              <a:off x="8063458"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786" name="Google Shape;786;p43"/>
          <p:cNvSpPr/>
          <p:nvPr/>
        </p:nvSpPr>
        <p:spPr>
          <a:xfrm>
            <a:off x="560208" y="6057059"/>
            <a:ext cx="3573510" cy="138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Source: Designing Better (</a:t>
            </a:r>
            <a:r>
              <a:rPr lang="en-US" sz="900" u="sng">
                <a:solidFill>
                  <a:srgbClr val="FFFFFF"/>
                </a:solidFill>
                <a:latin typeface="Arial"/>
                <a:ea typeface="Arial"/>
                <a:cs typeface="Arial"/>
                <a:sym typeface="Arial"/>
                <a:hlinkClick r:id="rId3">
                  <a:extLst>
                    <a:ext uri="{A12FA001-AC4F-418D-AE19-62706E023703}">
                      <ahyp:hlinkClr val="tx"/>
                    </a:ext>
                  </a:extLst>
                </a:hlinkClick>
              </a:rPr>
              <a:t>http://designingbetter.ca/</a:t>
            </a:r>
            <a:r>
              <a:rPr lang="en-US" sz="900">
                <a:solidFill>
                  <a:srgbClr val="3F3F3F"/>
                </a:solidFill>
                <a:latin typeface="Arial"/>
                <a:ea typeface="Arial"/>
                <a:cs typeface="Arial"/>
                <a:sym typeface="Arial"/>
              </a:rPr>
              <a:t>)]</a:t>
            </a:r>
            <a:endParaRPr/>
          </a:p>
        </p:txBody>
      </p:sp>
      <p:grpSp>
        <p:nvGrpSpPr>
          <p:cNvPr id="787" name="Google Shape;787;p43"/>
          <p:cNvGrpSpPr/>
          <p:nvPr/>
        </p:nvGrpSpPr>
        <p:grpSpPr>
          <a:xfrm>
            <a:off x="2207879" y="2565677"/>
            <a:ext cx="5522424" cy="584013"/>
            <a:chOff x="-1220072" y="3032465"/>
            <a:chExt cx="12422503" cy="584200"/>
          </a:xfrm>
        </p:grpSpPr>
        <p:sp>
          <p:nvSpPr>
            <p:cNvPr id="788" name="Google Shape;788;p43"/>
            <p:cNvSpPr/>
            <p:nvPr/>
          </p:nvSpPr>
          <p:spPr>
            <a:xfrm>
              <a:off x="-1220072" y="3134249"/>
              <a:ext cx="12422503" cy="4308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CẢM GIÁC THIẾT KẾ NHƯ THẾ NÀO</a:t>
              </a:r>
              <a:endParaRPr sz="2799">
                <a:solidFill>
                  <a:srgbClr val="0C0C0C"/>
                </a:solidFill>
                <a:latin typeface="Arial"/>
                <a:ea typeface="Arial"/>
                <a:cs typeface="Arial"/>
                <a:sym typeface="Arial"/>
              </a:endParaRPr>
            </a:p>
          </p:txBody>
        </p:sp>
        <p:grpSp>
          <p:nvGrpSpPr>
            <p:cNvPr id="789" name="Google Shape;789;p43"/>
            <p:cNvGrpSpPr/>
            <p:nvPr/>
          </p:nvGrpSpPr>
          <p:grpSpPr>
            <a:xfrm>
              <a:off x="1338262" y="3032465"/>
              <a:ext cx="7226300" cy="584200"/>
              <a:chOff x="1384300" y="3124200"/>
              <a:chExt cx="7226300" cy="584200"/>
            </a:xfrm>
          </p:grpSpPr>
          <p:cxnSp>
            <p:nvCxnSpPr>
              <p:cNvPr id="790" name="Google Shape;790;p43"/>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91" name="Google Shape;791;p43"/>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798" name="Google Shape;798;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99" name="Google Shape;799;p4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00" name="Google Shape;800;p4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grpSp>
        <p:nvGrpSpPr>
          <p:cNvPr id="801" name="Google Shape;801;p44"/>
          <p:cNvGrpSpPr/>
          <p:nvPr/>
        </p:nvGrpSpPr>
        <p:grpSpPr>
          <a:xfrm>
            <a:off x="3268408" y="2565677"/>
            <a:ext cx="3518360" cy="3478976"/>
            <a:chOff x="3360517" y="2565400"/>
            <a:chExt cx="3403600" cy="3365500"/>
          </a:xfrm>
        </p:grpSpPr>
        <p:sp>
          <p:nvSpPr>
            <p:cNvPr id="802" name="Google Shape;802;p44"/>
            <p:cNvSpPr/>
            <p:nvPr/>
          </p:nvSpPr>
          <p:spPr>
            <a:xfrm>
              <a:off x="4351117" y="25654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3" name="Google Shape;803;p44"/>
            <p:cNvSpPr/>
            <p:nvPr/>
          </p:nvSpPr>
          <p:spPr>
            <a:xfrm>
              <a:off x="3360517" y="34925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4" name="Google Shape;804;p44"/>
            <p:cNvSpPr/>
            <p:nvPr/>
          </p:nvSpPr>
          <p:spPr>
            <a:xfrm>
              <a:off x="4732117" y="38989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5" name="Google Shape;805;p44"/>
            <p:cNvSpPr/>
            <p:nvPr/>
          </p:nvSpPr>
          <p:spPr>
            <a:xfrm>
              <a:off x="4844645" y="4019876"/>
              <a:ext cx="547872" cy="577524"/>
            </a:xfrm>
            <a:custGeom>
              <a:rect b="b" l="l" r="r" t="t"/>
              <a:pathLst>
                <a:path extrusionOk="0" h="577524" w="547872">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806" name="Google Shape;806;p44"/>
          <p:cNvSpPr/>
          <p:nvPr/>
        </p:nvSpPr>
        <p:spPr>
          <a:xfrm>
            <a:off x="924774" y="4001086"/>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7" name="Google Shape;807;p44"/>
          <p:cNvSpPr/>
          <p:nvPr/>
        </p:nvSpPr>
        <p:spPr>
          <a:xfrm>
            <a:off x="924774" y="4913288"/>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808" name="Google Shape;808;p44"/>
          <p:cNvCxnSpPr/>
          <p:nvPr/>
        </p:nvCxnSpPr>
        <p:spPr>
          <a:xfrm>
            <a:off x="4051589" y="3238561"/>
            <a:ext cx="507837" cy="622101"/>
          </a:xfrm>
          <a:prstGeom prst="straightConnector1">
            <a:avLst/>
          </a:prstGeom>
          <a:noFill/>
          <a:ln cap="flat" cmpd="sng" w="9525">
            <a:solidFill>
              <a:srgbClr val="A5A5A5"/>
            </a:solidFill>
            <a:prstDash val="solid"/>
            <a:miter lim="800000"/>
            <a:headEnd len="sm" w="sm" type="none"/>
            <a:tailEnd len="med" w="med" type="triangle"/>
          </a:ln>
        </p:spPr>
      </p:cxnSp>
      <p:cxnSp>
        <p:nvCxnSpPr>
          <p:cNvPr id="809" name="Google Shape;809;p44"/>
          <p:cNvCxnSpPr/>
          <p:nvPr/>
        </p:nvCxnSpPr>
        <p:spPr>
          <a:xfrm flipH="1">
            <a:off x="5156137" y="3505176"/>
            <a:ext cx="1904388" cy="723668"/>
          </a:xfrm>
          <a:prstGeom prst="straightConnector1">
            <a:avLst/>
          </a:prstGeom>
          <a:noFill/>
          <a:ln cap="flat" cmpd="sng" w="9525">
            <a:solidFill>
              <a:srgbClr val="A5A5A5"/>
            </a:solidFill>
            <a:prstDash val="solid"/>
            <a:miter lim="800000"/>
            <a:headEnd len="sm" w="sm" type="none"/>
            <a:tailEnd len="med" w="med" type="triangle"/>
          </a:ln>
        </p:spPr>
      </p:cxnSp>
      <p:cxnSp>
        <p:nvCxnSpPr>
          <p:cNvPr id="810" name="Google Shape;810;p44"/>
          <p:cNvCxnSpPr/>
          <p:nvPr/>
        </p:nvCxnSpPr>
        <p:spPr>
          <a:xfrm rot="10800000">
            <a:off x="5829021" y="4292323"/>
            <a:ext cx="1307680" cy="457053"/>
          </a:xfrm>
          <a:prstGeom prst="straightConnector1">
            <a:avLst/>
          </a:prstGeom>
          <a:noFill/>
          <a:ln cap="flat" cmpd="sng" w="9525">
            <a:solidFill>
              <a:srgbClr val="A5A5A5"/>
            </a:solidFill>
            <a:prstDash val="solid"/>
            <a:miter lim="800000"/>
            <a:headEnd len="sm" w="sm" type="none"/>
            <a:tailEnd len="med" w="med" type="triangle"/>
          </a:ln>
        </p:spPr>
      </p:cxnSp>
      <p:cxnSp>
        <p:nvCxnSpPr>
          <p:cNvPr id="811" name="Google Shape;811;p44"/>
          <p:cNvCxnSpPr/>
          <p:nvPr/>
        </p:nvCxnSpPr>
        <p:spPr>
          <a:xfrm flipH="1" rot="10800000">
            <a:off x="3518361" y="5092167"/>
            <a:ext cx="1421945" cy="609405"/>
          </a:xfrm>
          <a:prstGeom prst="straightConnector1">
            <a:avLst/>
          </a:prstGeom>
          <a:noFill/>
          <a:ln cap="flat" cmpd="sng" w="9525">
            <a:solidFill>
              <a:srgbClr val="A5A5A5"/>
            </a:solidFill>
            <a:prstDash val="solid"/>
            <a:miter lim="800000"/>
            <a:headEnd len="sm" w="sm" type="none"/>
            <a:tailEnd len="med" w="med" type="triangle"/>
          </a:ln>
        </p:spPr>
      </p:cxnSp>
      <p:cxnSp>
        <p:nvCxnSpPr>
          <p:cNvPr id="812" name="Google Shape;812;p44"/>
          <p:cNvCxnSpPr/>
          <p:nvPr/>
        </p:nvCxnSpPr>
        <p:spPr>
          <a:xfrm>
            <a:off x="1905976" y="4546242"/>
            <a:ext cx="1599687" cy="0"/>
          </a:xfrm>
          <a:prstGeom prst="straightConnector1">
            <a:avLst/>
          </a:prstGeom>
          <a:noFill/>
          <a:ln cap="flat" cmpd="sng" w="9525">
            <a:solidFill>
              <a:srgbClr val="A5A5A5"/>
            </a:solidFill>
            <a:prstDash val="solid"/>
            <a:miter lim="800000"/>
            <a:headEnd len="sm" w="sm" type="none"/>
            <a:tailEnd len="med" w="med" type="triangle"/>
          </a:ln>
        </p:spPr>
      </p:cxnSp>
      <p:pic>
        <p:nvPicPr>
          <p:cNvPr descr="구름 9" id="813" name="Google Shape;813;p44"/>
          <p:cNvPicPr preferRelativeResize="0"/>
          <p:nvPr/>
        </p:nvPicPr>
        <p:blipFill rotWithShape="1">
          <a:blip r:embed="rId3">
            <a:alphaModFix/>
          </a:blip>
          <a:srcRect b="32324" l="10829" r="4204" t="36703"/>
          <a:stretch/>
        </p:blipFill>
        <p:spPr>
          <a:xfrm>
            <a:off x="1383730" y="4104649"/>
            <a:ext cx="1195131" cy="820577"/>
          </a:xfrm>
          <a:prstGeom prst="rect">
            <a:avLst/>
          </a:prstGeom>
          <a:noFill/>
          <a:ln>
            <a:noFill/>
          </a:ln>
        </p:spPr>
      </p:pic>
      <p:grpSp>
        <p:nvGrpSpPr>
          <p:cNvPr id="814" name="Google Shape;814;p44"/>
          <p:cNvGrpSpPr/>
          <p:nvPr/>
        </p:nvGrpSpPr>
        <p:grpSpPr>
          <a:xfrm>
            <a:off x="1491369" y="3138475"/>
            <a:ext cx="6817596" cy="2929064"/>
            <a:chOff x="1464860" y="3087580"/>
            <a:chExt cx="6819782" cy="2930003"/>
          </a:xfrm>
        </p:grpSpPr>
        <p:sp>
          <p:nvSpPr>
            <p:cNvPr id="815" name="Google Shape;815;p44"/>
            <p:cNvSpPr/>
            <p:nvPr/>
          </p:nvSpPr>
          <p:spPr>
            <a:xfrm>
              <a:off x="3565217" y="4305925"/>
              <a:ext cx="916924"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MỌI NGƯỜI</a:t>
              </a:r>
              <a:endParaRPr/>
            </a:p>
          </p:txBody>
        </p:sp>
        <p:sp>
          <p:nvSpPr>
            <p:cNvPr id="816" name="Google Shape;816;p44"/>
            <p:cNvSpPr/>
            <p:nvPr/>
          </p:nvSpPr>
          <p:spPr>
            <a:xfrm>
              <a:off x="3567260" y="4507902"/>
              <a:ext cx="898671"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(sự thèm khát)</a:t>
              </a:r>
              <a:endParaRPr/>
            </a:p>
          </p:txBody>
        </p:sp>
        <p:sp>
          <p:nvSpPr>
            <p:cNvPr id="817" name="Google Shape;817;p44"/>
            <p:cNvSpPr/>
            <p:nvPr/>
          </p:nvSpPr>
          <p:spPr>
            <a:xfrm>
              <a:off x="1464860" y="4268113"/>
              <a:ext cx="1006936"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TƯ DUY THIẾT KẾ</a:t>
              </a:r>
              <a:endParaRPr/>
            </a:p>
          </p:txBody>
        </p:sp>
        <p:sp>
          <p:nvSpPr>
            <p:cNvPr id="818" name="Google Shape;818;p44"/>
            <p:cNvSpPr/>
            <p:nvPr/>
          </p:nvSpPr>
          <p:spPr>
            <a:xfrm>
              <a:off x="4887574" y="3087580"/>
              <a:ext cx="11080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KINH DOANH</a:t>
              </a:r>
              <a:endParaRPr/>
            </a:p>
          </p:txBody>
        </p:sp>
        <p:sp>
          <p:nvSpPr>
            <p:cNvPr id="819" name="Google Shape;819;p44"/>
            <p:cNvSpPr/>
            <p:nvPr/>
          </p:nvSpPr>
          <p:spPr>
            <a:xfrm>
              <a:off x="4935229" y="3287605"/>
              <a:ext cx="1025655" cy="16163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(khả năng tồn tại)</a:t>
              </a:r>
              <a:endParaRPr/>
            </a:p>
          </p:txBody>
        </p:sp>
        <p:sp>
          <p:nvSpPr>
            <p:cNvPr id="820" name="Google Shape;820;p44"/>
            <p:cNvSpPr/>
            <p:nvPr/>
          </p:nvSpPr>
          <p:spPr>
            <a:xfrm>
              <a:off x="5391088" y="4971063"/>
              <a:ext cx="114135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CÔNG NGHỆ</a:t>
              </a:r>
              <a:endParaRPr/>
            </a:p>
          </p:txBody>
        </p:sp>
        <p:sp>
          <p:nvSpPr>
            <p:cNvPr id="821" name="Google Shape;821;p44"/>
            <p:cNvSpPr/>
            <p:nvPr/>
          </p:nvSpPr>
          <p:spPr>
            <a:xfrm>
              <a:off x="5512432" y="5171088"/>
              <a:ext cx="898671"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(tính khả thi)</a:t>
              </a:r>
              <a:endParaRPr/>
            </a:p>
          </p:txBody>
        </p:sp>
        <p:sp>
          <p:nvSpPr>
            <p:cNvPr id="822" name="Google Shape;822;p44"/>
            <p:cNvSpPr/>
            <p:nvPr/>
          </p:nvSpPr>
          <p:spPr>
            <a:xfrm>
              <a:off x="7027764" y="3302000"/>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SÁNG KIẾN KINH NGHIỆM</a:t>
              </a:r>
              <a:endParaRPr/>
            </a:p>
          </p:txBody>
        </p:sp>
        <p:sp>
          <p:nvSpPr>
            <p:cNvPr id="823" name="Google Shape;823;p44"/>
            <p:cNvSpPr/>
            <p:nvPr/>
          </p:nvSpPr>
          <p:spPr>
            <a:xfrm>
              <a:off x="7027764" y="4444019"/>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ĐỔI MỚI </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QUY TRÌNH</a:t>
              </a:r>
              <a:endParaRPr/>
            </a:p>
          </p:txBody>
        </p:sp>
        <p:sp>
          <p:nvSpPr>
            <p:cNvPr id="824" name="Google Shape;824;p44"/>
            <p:cNvSpPr/>
            <p:nvPr/>
          </p:nvSpPr>
          <p:spPr>
            <a:xfrm>
              <a:off x="2319112" y="5586696"/>
              <a:ext cx="1319291"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ĐỔI MỚI </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CHỨC NĂNG</a:t>
              </a:r>
              <a:endParaRPr/>
            </a:p>
          </p:txBody>
        </p:sp>
      </p:grpSp>
      <p:sp>
        <p:nvSpPr>
          <p:cNvPr id="825" name="Google Shape;825;p44"/>
          <p:cNvSpPr/>
          <p:nvPr/>
        </p:nvSpPr>
        <p:spPr>
          <a:xfrm>
            <a:off x="2809662" y="2795282"/>
            <a:ext cx="218702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ĐỔI MỚI CẢM XÚC</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NHÃN HIỆU</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TIẾP THỊ</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CÁC MỐI QUAN HỆ</a:t>
            </a:r>
            <a:endParaRPr/>
          </a:p>
        </p:txBody>
      </p:sp>
      <p:sp>
        <p:nvSpPr>
          <p:cNvPr id="826" name="Google Shape;826;p44"/>
          <p:cNvSpPr/>
          <p:nvPr/>
        </p:nvSpPr>
        <p:spPr>
          <a:xfrm>
            <a:off x="7046258" y="2882060"/>
            <a:ext cx="1283952" cy="1283952"/>
          </a:xfrm>
          <a:prstGeom prst="ellipse">
            <a:avLst/>
          </a:prstGeom>
          <a:noFill/>
          <a:ln cap="flat" cmpd="sng" w="12700">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27" name="Google Shape;827;p44"/>
          <p:cNvSpPr/>
          <p:nvPr/>
        </p:nvSpPr>
        <p:spPr>
          <a:xfrm>
            <a:off x="560208" y="6057059"/>
            <a:ext cx="2487852" cy="1230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rgbClr val="3F3F3F"/>
                </a:solidFill>
                <a:latin typeface="Arial"/>
                <a:ea typeface="Arial"/>
                <a:cs typeface="Arial"/>
                <a:sym typeface="Arial"/>
              </a:rPr>
              <a:t>Source: IDEO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34" name="Google Shape;834;p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35" name="Google Shape;835;p4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36" name="Google Shape;836;p4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So sánh Tư duy thiết kế và Tư duy phân tích:</a:t>
            </a:r>
            <a:endParaRPr/>
          </a:p>
        </p:txBody>
      </p:sp>
      <p:graphicFrame>
        <p:nvGraphicFramePr>
          <p:cNvPr id="837" name="Google Shape;837;p45"/>
          <p:cNvGraphicFramePr/>
          <p:nvPr/>
        </p:nvGraphicFramePr>
        <p:xfrm>
          <a:off x="712561" y="2565678"/>
          <a:ext cx="3000000" cy="3000000"/>
        </p:xfrm>
        <a:graphic>
          <a:graphicData uri="http://schemas.openxmlformats.org/drawingml/2006/table">
            <a:tbl>
              <a:tblPr>
                <a:noFill/>
                <a:tableStyleId>{7E6C5EC3-F5A9-4F4B-9098-69BD5FAD0A1B}</a:tableStyleId>
              </a:tblPr>
              <a:tblGrid>
                <a:gridCol w="1958150"/>
                <a:gridCol w="2784500"/>
                <a:gridCol w="3887400"/>
              </a:tblGrid>
              <a:tr h="378525">
                <a:tc>
                  <a:txBody>
                    <a:bodyPr/>
                    <a:lstStyle/>
                    <a:p>
                      <a:pPr indent="0" lvl="0" marL="0" marR="0" rtl="0" algn="ctr">
                        <a:spcBef>
                          <a:spcPts val="0"/>
                        </a:spcBef>
                        <a:spcAft>
                          <a:spcPts val="0"/>
                        </a:spcAft>
                        <a:buNone/>
                      </a:pPr>
                      <a:r>
                        <a:t/>
                      </a:r>
                      <a:endParaRPr b="1" sz="1500" u="none" cap="none" strike="noStrike">
                        <a:solidFill>
                          <a:srgbClr val="FF0000"/>
                        </a:solidFil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thiết kế</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phân tích</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Nền tảng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Câu chuyện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Dữ liệu</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Kết quả</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Cái nhìn thấu suốt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Chiều hướng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Sự đổi mới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Sự cải tiến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Điểm khởi đầu</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Đồng cảm</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 thuyết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Phương pháp luận</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Lặp lại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Tối ưu hóa</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Thủ tục</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Hành động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Kế hoạch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Giá trị cốt lõi</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Con người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Thế giới vật chất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44" name="Google Shape;844;p4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45" name="Google Shape;845;p4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46" name="Google Shape;846;p4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Khái niệm về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Phương pháp sáng tạo giải thích một vấn đề theo cách lấy con người làm trung tâm thông qua các quan sát đồng cảm về con người và sự vật, xác định rõ ràng vấn đề, sau đó trực quan hóa các ý tưởng, nhanh chóng tạo nguyên mẫu và thực hiện các bài kiểm tra lặp đi lặp lại</a:t>
            </a:r>
            <a:endParaRPr/>
          </a:p>
          <a:p>
            <a:pPr indent="-182563" lvl="1" marL="360363" rtl="0" algn="l">
              <a:lnSpc>
                <a:spcPct val="138461"/>
              </a:lnSpc>
              <a:spcBef>
                <a:spcPts val="1100"/>
              </a:spcBef>
              <a:spcAft>
                <a:spcPts val="0"/>
              </a:spcAft>
              <a:buClr>
                <a:srgbClr val="262626"/>
              </a:buClr>
              <a:buSzPts val="1040"/>
              <a:buChar char="•"/>
            </a:pPr>
            <a:r>
              <a:rPr lang="en-US"/>
              <a:t>Tư duy thiết kế là một cách giải quyết vấn đề rõ ràng và đáng tin cậy mà bất kỳ ai cũng có thể sử dụng để đạt được kết quả cụ thể, thiết thực.</a:t>
            </a:r>
            <a:endParaRPr/>
          </a:p>
          <a:p>
            <a:pPr indent="0" lvl="1" marL="177800" rtl="0" algn="l">
              <a:lnSpc>
                <a:spcPct val="128571"/>
              </a:lnSpc>
              <a:spcBef>
                <a:spcPts val="1100"/>
              </a:spcBef>
              <a:spcAft>
                <a:spcPts val="0"/>
              </a:spcAft>
              <a:buClr>
                <a:srgbClr val="262626"/>
              </a:buClr>
              <a:buSzPts val="1040"/>
              <a:buNone/>
            </a:pPr>
            <a:br>
              <a:rPr lang="en-US">
                <a:solidFill>
                  <a:srgbClr val="262626"/>
                </a:solidFill>
                <a:latin typeface="Arial"/>
                <a:ea typeface="Arial"/>
                <a:cs typeface="Arial"/>
                <a:sym typeface="Arial"/>
              </a:rPr>
            </a:br>
            <a:r>
              <a:rPr lang="en-US" sz="1400"/>
              <a:t>(Trường hợp áp dụng)</a:t>
            </a:r>
            <a:endParaRPr/>
          </a:p>
          <a:p>
            <a:pPr indent="0" lvl="1" marL="177800" rtl="0" algn="l">
              <a:lnSpc>
                <a:spcPct val="128571"/>
              </a:lnSpc>
              <a:spcBef>
                <a:spcPts val="1100"/>
              </a:spcBef>
              <a:spcAft>
                <a:spcPts val="0"/>
              </a:spcAft>
              <a:buClr>
                <a:srgbClr val="262626"/>
              </a:buClr>
              <a:buSzPts val="1120"/>
              <a:buNone/>
            </a:pPr>
            <a:r>
              <a:rPr lang="en-US" sz="1400"/>
              <a:t>- Giải quyết các vấn đề về không gian sống dày đặc, đông đúc và giảm thiểu căng thẳng.</a:t>
            </a:r>
            <a:endParaRPr/>
          </a:p>
          <a:p>
            <a:pPr indent="0" lvl="1" marL="177800" rtl="0" algn="l">
              <a:lnSpc>
                <a:spcPct val="128571"/>
              </a:lnSpc>
              <a:spcBef>
                <a:spcPts val="1100"/>
              </a:spcBef>
              <a:spcAft>
                <a:spcPts val="0"/>
              </a:spcAft>
              <a:buClr>
                <a:srgbClr val="262626"/>
              </a:buClr>
              <a:buSzPts val="1120"/>
              <a:buNone/>
            </a:pPr>
            <a:r>
              <a:rPr lang="en-US" sz="1400"/>
              <a:t>- Sử dụng hiệu quả các nguồn tài nguyên xung quanh chúng ta và giảm thiểu tiêu thụ năng lượng.</a:t>
            </a:r>
            <a:endParaRPr sz="1400">
              <a:solidFill>
                <a:srgbClr val="262626"/>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53" name="Google Shape;853;p47"/>
          <p:cNvSpPr txBox="1"/>
          <p:nvPr>
            <p:ph idx="2" type="body"/>
          </p:nvPr>
        </p:nvSpPr>
        <p:spPr>
          <a:xfrm>
            <a:off x="535872" y="110649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54" name="Google Shape;854;p4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55" name="Google Shape;855;p47"/>
          <p:cNvSpPr txBox="1"/>
          <p:nvPr>
            <p:ph idx="4" type="body"/>
          </p:nvPr>
        </p:nvSpPr>
        <p:spPr>
          <a:xfrm>
            <a:off x="535872" y="181000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Lý do cho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Giải quyết các vấn đề liên quan đến con người trong xã hội</a:t>
            </a:r>
            <a:endParaRPr/>
          </a:p>
          <a:p>
            <a:pPr indent="-182563" lvl="1" marL="360363" rtl="0" algn="l">
              <a:lnSpc>
                <a:spcPct val="138461"/>
              </a:lnSpc>
              <a:spcBef>
                <a:spcPts val="1100"/>
              </a:spcBef>
              <a:spcAft>
                <a:spcPts val="0"/>
              </a:spcAft>
              <a:buClr>
                <a:srgbClr val="262626"/>
              </a:buClr>
              <a:buSzPts val="1040"/>
              <a:buChar char="•"/>
            </a:pPr>
            <a:r>
              <a:rPr lang="en-US"/>
              <a:t>Tư duy thiết kế là cần thiết để giải quyết các vấn đề của con người (những khó khăn mà chúng ta gặp phải trong cuộc sống hàng ngày).</a:t>
            </a:r>
            <a:endParaRPr/>
          </a:p>
          <a:p>
            <a:pPr indent="-182563" lvl="1" marL="360363" rtl="0" algn="l">
              <a:lnSpc>
                <a:spcPct val="138461"/>
              </a:lnSpc>
              <a:spcBef>
                <a:spcPts val="1100"/>
              </a:spcBef>
              <a:spcAft>
                <a:spcPts val="0"/>
              </a:spcAft>
              <a:buClr>
                <a:srgbClr val="262626"/>
              </a:buClr>
              <a:buSzPts val="1040"/>
              <a:buChar char="•"/>
            </a:pPr>
            <a:r>
              <a:rPr lang="en-US"/>
              <a:t>Ví dụ. các nhà ga xe lửa đông đúc, ngân hàng trực tuyến với đường truyền Internet kém và tắc nghẽn giao thông đang diễn ra trong cuộc sống hàng ngày của chúng ta và chúng ta đang phải đối mặt với sự thất vọng và các vấn đề xã hội.</a:t>
            </a:r>
            <a:endParaRPr/>
          </a:p>
          <a:p>
            <a:pPr indent="-182563" lvl="1" marL="360363" rtl="0" algn="l">
              <a:lnSpc>
                <a:spcPct val="138461"/>
              </a:lnSpc>
              <a:spcBef>
                <a:spcPts val="1100"/>
              </a:spcBef>
              <a:spcAft>
                <a:spcPts val="0"/>
              </a:spcAft>
              <a:buClr>
                <a:srgbClr val="262626"/>
              </a:buClr>
              <a:buSzPts val="1040"/>
              <a:buChar char="•"/>
            </a:pPr>
            <a:r>
              <a:rPr lang="en-US"/>
              <a:t>Bằng cách áp dụng nguyên tắc của tư duy thiết kế, các phương án hợp lý và tốt nhất có thể có thể giải quyết những vấn đề này tốt hơn, nhanh hơn và mượt mà hơn.</a:t>
            </a:r>
            <a:endParaRPr>
              <a:solidFill>
                <a:srgbClr val="262626"/>
              </a:solidFill>
              <a:latin typeface="Arial"/>
              <a:ea typeface="Arial"/>
              <a:cs typeface="Arial"/>
              <a:sym typeface="Arial"/>
            </a:endParaRPr>
          </a:p>
          <a:p>
            <a:pPr indent="-177800" lvl="0" marL="177800" rtl="0" algn="l">
              <a:lnSpc>
                <a:spcPct val="128571"/>
              </a:lnSpc>
              <a:spcBef>
                <a:spcPts val="1600"/>
              </a:spcBef>
              <a:spcAft>
                <a:spcPts val="0"/>
              </a:spcAft>
              <a:buClr>
                <a:srgbClr val="262626"/>
              </a:buClr>
              <a:buSzPts val="1400"/>
              <a:buChar char="•"/>
            </a:pPr>
            <a:r>
              <a:rPr lang="en-US"/>
              <a:t>Các loại vấn đề có thể được giải quyết bằng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Các vấn đề không được xác định rõ ràng</a:t>
            </a:r>
            <a:endParaRPr/>
          </a:p>
          <a:p>
            <a:pPr indent="-182563" lvl="1" marL="360363" rtl="0" algn="l">
              <a:lnSpc>
                <a:spcPct val="138461"/>
              </a:lnSpc>
              <a:spcBef>
                <a:spcPts val="1100"/>
              </a:spcBef>
              <a:spcAft>
                <a:spcPts val="0"/>
              </a:spcAft>
              <a:buClr>
                <a:srgbClr val="262626"/>
              </a:buClr>
              <a:buSzPts val="1040"/>
              <a:buChar char="•"/>
            </a:pPr>
            <a:r>
              <a:rPr lang="en-US"/>
              <a:t>Không đủ thông tin để tạo ra một giải pháp</a:t>
            </a:r>
            <a:endParaRPr/>
          </a:p>
          <a:p>
            <a:pPr indent="-182563" lvl="1" marL="360363" rtl="0" algn="l">
              <a:lnSpc>
                <a:spcPct val="138461"/>
              </a:lnSpc>
              <a:spcBef>
                <a:spcPts val="1100"/>
              </a:spcBef>
              <a:spcAft>
                <a:spcPts val="0"/>
              </a:spcAft>
              <a:buClr>
                <a:srgbClr val="262626"/>
              </a:buClr>
              <a:buSzPts val="1040"/>
              <a:buChar char="•"/>
            </a:pPr>
            <a:r>
              <a:rPr lang="en-US"/>
              <a:t>Các vấn đề phản ánh mạnh mẽ nhu cầu của mọi người</a:t>
            </a:r>
            <a:endParaRPr/>
          </a:p>
          <a:p>
            <a:pPr indent="-182563" lvl="1" marL="360363" rtl="0" algn="l">
              <a:lnSpc>
                <a:spcPct val="138461"/>
              </a:lnSpc>
              <a:spcBef>
                <a:spcPts val="1100"/>
              </a:spcBef>
              <a:spcAft>
                <a:spcPts val="0"/>
              </a:spcAft>
              <a:buClr>
                <a:srgbClr val="262626"/>
              </a:buClr>
              <a:buSzPts val="1040"/>
              <a:buChar char="•"/>
            </a:pPr>
            <a:r>
              <a:rPr lang="en-US"/>
              <a:t>Các vấn đề liên quan đến thay đổi hoàn cảnh</a:t>
            </a:r>
            <a:endParaRPr>
              <a:solidFill>
                <a:srgbClr val="262626"/>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862" name="Google Shape;862;p4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63" name="Google Shape;863;p4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64" name="Google Shape;864;p4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Hội tụ và phân kỳ:</a:t>
            </a:r>
            <a:endParaRPr sz="1400">
              <a:solidFill>
                <a:srgbClr val="262626"/>
              </a:solidFill>
              <a:latin typeface="Arial"/>
              <a:ea typeface="Arial"/>
              <a:cs typeface="Arial"/>
              <a:sym typeface="Arial"/>
            </a:endParaRPr>
          </a:p>
        </p:txBody>
      </p:sp>
      <p:grpSp>
        <p:nvGrpSpPr>
          <p:cNvPr id="865" name="Google Shape;865;p48"/>
          <p:cNvGrpSpPr/>
          <p:nvPr/>
        </p:nvGrpSpPr>
        <p:grpSpPr>
          <a:xfrm>
            <a:off x="2798107" y="2628416"/>
            <a:ext cx="4580032" cy="2643143"/>
            <a:chOff x="3459578" y="2745976"/>
            <a:chExt cx="5640577" cy="3255186"/>
          </a:xfrm>
        </p:grpSpPr>
        <p:sp>
          <p:nvSpPr>
            <p:cNvPr id="866" name="Google Shape;866;p48"/>
            <p:cNvSpPr/>
            <p:nvPr/>
          </p:nvSpPr>
          <p:spPr>
            <a:xfrm rot="5400000">
              <a:off x="6580155" y="3465977"/>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7" name="Google Shape;867;p48"/>
            <p:cNvSpPr/>
            <p:nvPr/>
          </p:nvSpPr>
          <p:spPr>
            <a:xfrm rot="-5400000">
              <a:off x="5169519" y="3853875"/>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8" name="Google Shape;868;p48"/>
            <p:cNvSpPr/>
            <p:nvPr/>
          </p:nvSpPr>
          <p:spPr>
            <a:xfrm rot="5400000">
              <a:off x="4150616" y="3865403"/>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9" name="Google Shape;869;p48"/>
            <p:cNvSpPr/>
            <p:nvPr/>
          </p:nvSpPr>
          <p:spPr>
            <a:xfrm rot="-5400000">
              <a:off x="2739578" y="3481162"/>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grpSp>
      <p:cxnSp>
        <p:nvCxnSpPr>
          <p:cNvPr id="870" name="Google Shape;870;p48"/>
          <p:cNvCxnSpPr/>
          <p:nvPr/>
        </p:nvCxnSpPr>
        <p:spPr>
          <a:xfrm rot="-1560000">
            <a:off x="2753732" y="309628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1" name="Google Shape;871;p48"/>
          <p:cNvCxnSpPr/>
          <p:nvPr/>
        </p:nvCxnSpPr>
        <p:spPr>
          <a:xfrm rot="1560000">
            <a:off x="2753732" y="482004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2" name="Google Shape;872;p48"/>
          <p:cNvCxnSpPr/>
          <p:nvPr/>
        </p:nvCxnSpPr>
        <p:spPr>
          <a:xfrm rot="1560000">
            <a:off x="5942834" y="2784741"/>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3" name="Google Shape;873;p48"/>
          <p:cNvCxnSpPr/>
          <p:nvPr/>
        </p:nvCxnSpPr>
        <p:spPr>
          <a:xfrm rot="-1560000">
            <a:off x="5942835" y="5118669"/>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4" name="Google Shape;874;p48"/>
          <p:cNvCxnSpPr/>
          <p:nvPr/>
        </p:nvCxnSpPr>
        <p:spPr>
          <a:xfrm rot="1560000">
            <a:off x="4306924" y="2698638"/>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5" name="Google Shape;875;p48"/>
          <p:cNvCxnSpPr/>
          <p:nvPr/>
        </p:nvCxnSpPr>
        <p:spPr>
          <a:xfrm rot="-1560000">
            <a:off x="4311594" y="521477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6" name="Google Shape;876;p48"/>
          <p:cNvCxnSpPr/>
          <p:nvPr/>
        </p:nvCxnSpPr>
        <p:spPr>
          <a:xfrm rot="-1560000">
            <a:off x="5121787" y="283093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7" name="Google Shape;877;p48"/>
          <p:cNvCxnSpPr/>
          <p:nvPr/>
        </p:nvCxnSpPr>
        <p:spPr>
          <a:xfrm rot="1560000">
            <a:off x="5113611" y="5045475"/>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878" name="Google Shape;878;p48"/>
          <p:cNvSpPr/>
          <p:nvPr/>
        </p:nvSpPr>
        <p:spPr>
          <a:xfrm>
            <a:off x="2831478"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79" name="Google Shape;879;p48"/>
          <p:cNvSpPr/>
          <p:nvPr/>
        </p:nvSpPr>
        <p:spPr>
          <a:xfrm>
            <a:off x="3726541"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0" name="Google Shape;880;p48"/>
          <p:cNvSpPr/>
          <p:nvPr/>
        </p:nvSpPr>
        <p:spPr>
          <a:xfrm>
            <a:off x="4621604"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1" name="Google Shape;881;p48"/>
          <p:cNvSpPr/>
          <p:nvPr/>
        </p:nvSpPr>
        <p:spPr>
          <a:xfrm>
            <a:off x="5516667"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2" name="Google Shape;882;p48"/>
          <p:cNvSpPr/>
          <p:nvPr/>
        </p:nvSpPr>
        <p:spPr>
          <a:xfrm>
            <a:off x="6411730"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grpSp>
        <p:nvGrpSpPr>
          <p:cNvPr id="883" name="Google Shape;883;p48"/>
          <p:cNvGrpSpPr/>
          <p:nvPr/>
        </p:nvGrpSpPr>
        <p:grpSpPr>
          <a:xfrm>
            <a:off x="2732016" y="5448566"/>
            <a:ext cx="4375680" cy="492791"/>
            <a:chOff x="2923506" y="5449214"/>
            <a:chExt cx="4377083" cy="492949"/>
          </a:xfrm>
        </p:grpSpPr>
        <p:sp>
          <p:nvSpPr>
            <p:cNvPr id="884" name="Google Shape;884;p48"/>
            <p:cNvSpPr txBox="1"/>
            <p:nvPr/>
          </p:nvSpPr>
          <p:spPr>
            <a:xfrm>
              <a:off x="2923506" y="5623416"/>
              <a:ext cx="2129280"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Khám phá và Định nghĩa</a:t>
              </a:r>
              <a:endParaRPr sz="1400">
                <a:solidFill>
                  <a:srgbClr val="262626"/>
                </a:solidFill>
                <a:latin typeface="Arial"/>
                <a:ea typeface="Arial"/>
                <a:cs typeface="Arial"/>
                <a:sym typeface="Arial"/>
              </a:endParaRPr>
            </a:p>
          </p:txBody>
        </p:sp>
        <p:sp>
          <p:nvSpPr>
            <p:cNvPr id="885" name="Google Shape;885;p48"/>
            <p:cNvSpPr txBox="1"/>
            <p:nvPr/>
          </p:nvSpPr>
          <p:spPr>
            <a:xfrm>
              <a:off x="5278379" y="5634287"/>
              <a:ext cx="2022210"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Phát triển và Cung cấp</a:t>
              </a:r>
              <a:endParaRPr sz="1400">
                <a:solidFill>
                  <a:srgbClr val="262626"/>
                </a:solidFill>
                <a:latin typeface="Arial"/>
                <a:ea typeface="Arial"/>
                <a:cs typeface="Arial"/>
                <a:sym typeface="Arial"/>
              </a:endParaRPr>
            </a:p>
          </p:txBody>
        </p:sp>
        <p:sp>
          <p:nvSpPr>
            <p:cNvPr id="886" name="Google Shape;886;p48"/>
            <p:cNvSpPr/>
            <p:nvPr/>
          </p:nvSpPr>
          <p:spPr>
            <a:xfrm rot="5400000">
              <a:off x="3961816"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sp>
          <p:nvSpPr>
            <p:cNvPr id="887" name="Google Shape;887;p48"/>
            <p:cNvSpPr/>
            <p:nvPr/>
          </p:nvSpPr>
          <p:spPr>
            <a:xfrm rot="5400000">
              <a:off x="6228920"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grpSp>
      <p:sp>
        <p:nvSpPr>
          <p:cNvPr id="888" name="Google Shape;888;p48"/>
          <p:cNvSpPr txBox="1"/>
          <p:nvPr/>
        </p:nvSpPr>
        <p:spPr>
          <a:xfrm>
            <a:off x="2866100"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Định nghĩa</a:t>
            </a:r>
            <a:endParaRPr sz="1300">
              <a:solidFill>
                <a:srgbClr val="FFFFFF"/>
              </a:solidFill>
              <a:latin typeface="Arial"/>
              <a:ea typeface="Arial"/>
              <a:cs typeface="Arial"/>
              <a:sym typeface="Arial"/>
            </a:endParaRPr>
          </a:p>
        </p:txBody>
      </p:sp>
      <p:sp>
        <p:nvSpPr>
          <p:cNvPr id="889" name="Google Shape;889;p48"/>
          <p:cNvSpPr txBox="1"/>
          <p:nvPr/>
        </p:nvSpPr>
        <p:spPr>
          <a:xfrm>
            <a:off x="3761163" y="4370335"/>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Khám phá</a:t>
            </a:r>
            <a:endParaRPr sz="1300">
              <a:solidFill>
                <a:srgbClr val="FFFFFF"/>
              </a:solidFill>
              <a:latin typeface="Arial"/>
              <a:ea typeface="Arial"/>
              <a:cs typeface="Arial"/>
              <a:sym typeface="Arial"/>
            </a:endParaRPr>
          </a:p>
        </p:txBody>
      </p:sp>
      <p:sp>
        <p:nvSpPr>
          <p:cNvPr id="890" name="Google Shape;890;p48"/>
          <p:cNvSpPr txBox="1"/>
          <p:nvPr/>
        </p:nvSpPr>
        <p:spPr>
          <a:xfrm>
            <a:off x="4656226"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Phân tích</a:t>
            </a:r>
            <a:endParaRPr sz="1300">
              <a:solidFill>
                <a:srgbClr val="FFFFFF"/>
              </a:solidFill>
              <a:latin typeface="Arial"/>
              <a:ea typeface="Arial"/>
              <a:cs typeface="Arial"/>
              <a:sym typeface="Arial"/>
            </a:endParaRPr>
          </a:p>
        </p:txBody>
      </p:sp>
      <p:sp>
        <p:nvSpPr>
          <p:cNvPr id="891" name="Google Shape;891;p48"/>
          <p:cNvSpPr txBox="1"/>
          <p:nvPr/>
        </p:nvSpPr>
        <p:spPr>
          <a:xfrm>
            <a:off x="5564872" y="4205969"/>
            <a:ext cx="895593"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Ý tưởng và nguyên mẫu</a:t>
            </a:r>
            <a:endParaRPr sz="1300">
              <a:solidFill>
                <a:srgbClr val="FFFFFF"/>
              </a:solidFill>
              <a:latin typeface="Arial"/>
              <a:ea typeface="Arial"/>
              <a:cs typeface="Arial"/>
              <a:sym typeface="Arial"/>
            </a:endParaRPr>
          </a:p>
        </p:txBody>
      </p:sp>
      <p:sp>
        <p:nvSpPr>
          <p:cNvPr id="892" name="Google Shape;892;p48"/>
          <p:cNvSpPr txBox="1"/>
          <p:nvPr/>
        </p:nvSpPr>
        <p:spPr>
          <a:xfrm>
            <a:off x="6446352"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Kiểm tra</a:t>
            </a:r>
            <a:endParaRPr sz="1300">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899" name="Google Shape;899;p4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00" name="Google Shape;900;p4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01" name="Google Shape;901;p4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 1: Định nghĩa</a:t>
            </a:r>
            <a:endParaRPr sz="1400">
              <a:solidFill>
                <a:srgbClr val="262626"/>
              </a:solidFill>
              <a:latin typeface="Arial"/>
              <a:ea typeface="Arial"/>
              <a:cs typeface="Arial"/>
              <a:sym typeface="Arial"/>
            </a:endParaRPr>
          </a:p>
        </p:txBody>
      </p:sp>
      <p:grpSp>
        <p:nvGrpSpPr>
          <p:cNvPr id="902" name="Google Shape;902;p49"/>
          <p:cNvGrpSpPr/>
          <p:nvPr/>
        </p:nvGrpSpPr>
        <p:grpSpPr>
          <a:xfrm>
            <a:off x="2442422" y="2564058"/>
            <a:ext cx="5323201" cy="1675275"/>
            <a:chOff x="2441617" y="2563781"/>
            <a:chExt cx="5324908" cy="1675812"/>
          </a:xfrm>
        </p:grpSpPr>
        <p:sp>
          <p:nvSpPr>
            <p:cNvPr id="903" name="Google Shape;903;p49"/>
            <p:cNvSpPr/>
            <p:nvPr/>
          </p:nvSpPr>
          <p:spPr>
            <a:xfrm>
              <a:off x="244161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04" name="Google Shape;904;p49"/>
            <p:cNvSpPr txBox="1"/>
            <p:nvPr/>
          </p:nvSpPr>
          <p:spPr>
            <a:xfrm>
              <a:off x="248217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Định nghĩa</a:t>
              </a:r>
              <a:endParaRPr sz="1400">
                <a:solidFill>
                  <a:srgbClr val="FFFFFF"/>
                </a:solidFill>
                <a:latin typeface="Arial"/>
                <a:ea typeface="Arial"/>
                <a:cs typeface="Arial"/>
                <a:sym typeface="Arial"/>
              </a:endParaRPr>
            </a:p>
          </p:txBody>
        </p:sp>
        <p:sp>
          <p:nvSpPr>
            <p:cNvPr id="905" name="Google Shape;905;p49"/>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06" name="Google Shape;906;p49"/>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907" name="Google Shape;907;p49"/>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08" name="Google Shape;908;p49"/>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09" name="Google Shape;909;p49"/>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10" name="Google Shape;910;p49"/>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11" name="Google Shape;911;p49"/>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912" name="Google Shape;912;p49"/>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
        <p:nvSpPr>
          <p:cNvPr id="913" name="Google Shape;913;p49"/>
          <p:cNvSpPr/>
          <p:nvPr/>
        </p:nvSpPr>
        <p:spPr>
          <a:xfrm>
            <a:off x="712560" y="4700123"/>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cái nhìn sâu sắc thu được từ việc quan sát và nói chuyện.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những vấn đề có </a:t>
            </a:r>
            <a:r>
              <a:rPr lang="en-US" sz="1300">
                <a:solidFill>
                  <a:srgbClr val="00B0F0"/>
                </a:solidFill>
                <a:latin typeface="Arial"/>
                <a:ea typeface="Arial"/>
                <a:cs typeface="Arial"/>
                <a:sym typeface="Arial"/>
              </a:rPr>
              <a:t>giá trị </a:t>
            </a:r>
            <a:r>
              <a:rPr lang="en-US" sz="1300">
                <a:solidFill>
                  <a:srgbClr val="262626"/>
                </a:solidFill>
                <a:latin typeface="Arial"/>
                <a:ea typeface="Arial"/>
                <a:cs typeface="Arial"/>
                <a:sym typeface="Arial"/>
              </a:rPr>
              <a:t>cao, </a:t>
            </a:r>
            <a:r>
              <a:rPr lang="en-US" sz="1300">
                <a:solidFill>
                  <a:srgbClr val="00B050"/>
                </a:solidFill>
                <a:latin typeface="Arial"/>
                <a:ea typeface="Arial"/>
                <a:cs typeface="Arial"/>
                <a:sym typeface="Arial"/>
              </a:rPr>
              <a:t>truyền cảm hứng </a:t>
            </a:r>
            <a:r>
              <a:rPr lang="en-US" sz="1300">
                <a:solidFill>
                  <a:srgbClr val="262626"/>
                </a:solidFill>
                <a:latin typeface="Arial"/>
                <a:ea typeface="Arial"/>
                <a:cs typeface="Arial"/>
                <a:sym typeface="Arial"/>
              </a:rPr>
              <a:t>và </a:t>
            </a:r>
            <a:r>
              <a:rPr lang="en-US" sz="1300">
                <a:solidFill>
                  <a:srgbClr val="FF0000"/>
                </a:solidFill>
                <a:latin typeface="Arial"/>
                <a:ea typeface="Arial"/>
                <a:cs typeface="Arial"/>
                <a:sym typeface="Arial"/>
              </a:rPr>
              <a:t>thực tế</a:t>
            </a:r>
            <a:r>
              <a:rPr lang="en-US" sz="1300">
                <a:solidFill>
                  <a:srgbClr val="262626"/>
                </a:solidFill>
                <a:latin typeface="Arial"/>
                <a:ea typeface="Arial"/>
                <a:cs typeface="Arial"/>
                <a:sym typeface="Arial"/>
              </a:rPr>
              <a: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câu trả lời cho “ai”, “cái gì”, “tại sao”, v.v.</a:t>
            </a:r>
            <a:endParaRPr sz="1300">
              <a:solidFill>
                <a:srgbClr val="26262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09" name="Google Shape;109;p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Vai trò của Kỹ thuật dữ liệu</a:t>
            </a:r>
            <a:endParaRPr>
              <a:latin typeface="Arial"/>
              <a:ea typeface="Arial"/>
              <a:cs typeface="Arial"/>
              <a:sym typeface="Arial"/>
            </a:endParaRPr>
          </a:p>
        </p:txBody>
      </p:sp>
      <p:sp>
        <p:nvSpPr>
          <p:cNvPr id="110" name="Google Shape;110;p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p:txBody>
      </p:sp>
      <p:sp>
        <p:nvSpPr>
          <p:cNvPr id="111" name="Google Shape;111;p5"/>
          <p:cNvSpPr txBox="1"/>
          <p:nvPr>
            <p:ph idx="4" type="body"/>
          </p:nvPr>
        </p:nvSpPr>
        <p:spPr>
          <a:xfrm>
            <a:off x="535872" y="2226567"/>
            <a:ext cx="8932128" cy="112172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vai trò cốt lõi của Kỹ sư dữ liệu là chuẩn bị dữ liệu cho Nhà khoa học dữ liệu để hiểu rõ hơn</a:t>
            </a:r>
            <a:endParaRPr/>
          </a:p>
          <a:p>
            <a:pPr indent="-182563" lvl="1" marL="360363" rtl="0" algn="l">
              <a:lnSpc>
                <a:spcPct val="138461"/>
              </a:lnSpc>
              <a:spcBef>
                <a:spcPts val="500"/>
              </a:spcBef>
              <a:spcAft>
                <a:spcPts val="0"/>
              </a:spcAft>
              <a:buClr>
                <a:srgbClr val="262626"/>
              </a:buClr>
              <a:buSzPts val="1040"/>
              <a:buChar char="•"/>
            </a:pPr>
            <a:r>
              <a:rPr lang="en-US"/>
              <a:t>Chuẩn bị dữ liệu cho Phân tích và Báo cáo Kinh doanh Thông minh</a:t>
            </a:r>
            <a:endParaRPr/>
          </a:p>
          <a:p>
            <a:pPr indent="-182563" lvl="1" marL="360363" rtl="0" algn="l">
              <a:lnSpc>
                <a:spcPct val="138461"/>
              </a:lnSpc>
              <a:spcBef>
                <a:spcPts val="500"/>
              </a:spcBef>
              <a:spcAft>
                <a:spcPts val="0"/>
              </a:spcAft>
              <a:buClr>
                <a:srgbClr val="262626"/>
              </a:buClr>
              <a:buSzPts val="1040"/>
              <a:buChar char="•"/>
            </a:pPr>
            <a:r>
              <a:rPr lang="en-US"/>
              <a:t>Chuẩn bị dữ liệu cho Mô hình hóa và Dự đoán Trí tuệ Nhân tạo</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12" name="Google Shape;112;p5"/>
          <p:cNvGrpSpPr/>
          <p:nvPr/>
        </p:nvGrpSpPr>
        <p:grpSpPr>
          <a:xfrm>
            <a:off x="1299405" y="3509713"/>
            <a:ext cx="7307189" cy="2777898"/>
            <a:chOff x="1299405" y="3509713"/>
            <a:chExt cx="7307189" cy="2777898"/>
          </a:xfrm>
        </p:grpSpPr>
        <p:grpSp>
          <p:nvGrpSpPr>
            <p:cNvPr id="113" name="Google Shape;113;p5"/>
            <p:cNvGrpSpPr/>
            <p:nvPr/>
          </p:nvGrpSpPr>
          <p:grpSpPr>
            <a:xfrm>
              <a:off x="1299405" y="4109624"/>
              <a:ext cx="1023624" cy="1093685"/>
              <a:chOff x="1413214" y="4255680"/>
              <a:chExt cx="1023624" cy="1093685"/>
            </a:xfrm>
          </p:grpSpPr>
          <p:sp>
            <p:nvSpPr>
              <p:cNvPr id="114" name="Google Shape;114;p5"/>
              <p:cNvSpPr txBox="1"/>
              <p:nvPr/>
            </p:nvSpPr>
            <p:spPr>
              <a:xfrm>
                <a:off x="1413214" y="4949255"/>
                <a:ext cx="10236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Dây chuyền sản xuất</a:t>
                </a:r>
                <a:endParaRPr b="0" i="0" sz="1000" u="none" cap="none" strike="noStrike">
                  <a:solidFill>
                    <a:srgbClr val="0043B2"/>
                  </a:solidFill>
                  <a:latin typeface="Arial"/>
                  <a:ea typeface="Arial"/>
                  <a:cs typeface="Arial"/>
                  <a:sym typeface="Arial"/>
                </a:endParaRPr>
              </a:p>
            </p:txBody>
          </p:sp>
          <p:pic>
            <p:nvPicPr>
              <p:cNvPr id="115" name="Google Shape;115;p5"/>
              <p:cNvPicPr preferRelativeResize="0"/>
              <p:nvPr/>
            </p:nvPicPr>
            <p:blipFill rotWithShape="1">
              <a:blip r:embed="rId3">
                <a:alphaModFix/>
              </a:blip>
              <a:srcRect b="0" l="0" r="0" t="0"/>
              <a:stretch/>
            </p:blipFill>
            <p:spPr>
              <a:xfrm>
                <a:off x="1637048" y="4255680"/>
                <a:ext cx="667155" cy="675497"/>
              </a:xfrm>
              <a:prstGeom prst="rect">
                <a:avLst/>
              </a:prstGeom>
              <a:noFill/>
              <a:ln>
                <a:noFill/>
              </a:ln>
            </p:spPr>
          </p:pic>
        </p:grpSp>
        <p:grpSp>
          <p:nvGrpSpPr>
            <p:cNvPr id="116" name="Google Shape;116;p5"/>
            <p:cNvGrpSpPr/>
            <p:nvPr/>
          </p:nvGrpSpPr>
          <p:grpSpPr>
            <a:xfrm>
              <a:off x="7692776" y="4865316"/>
              <a:ext cx="913818" cy="1078217"/>
              <a:chOff x="7999717" y="4964865"/>
              <a:chExt cx="913818" cy="1078217"/>
            </a:xfrm>
          </p:grpSpPr>
          <p:sp>
            <p:nvSpPr>
              <p:cNvPr id="117" name="Google Shape;117;p5"/>
              <p:cNvSpPr txBox="1"/>
              <p:nvPr/>
            </p:nvSpPr>
            <p:spPr>
              <a:xfrm>
                <a:off x="7999717" y="5642972"/>
                <a:ext cx="91381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bảng điều khiển</a:t>
                </a:r>
                <a:endParaRPr b="0" i="0" sz="1000" u="none" cap="none" strike="noStrike">
                  <a:solidFill>
                    <a:srgbClr val="0043B2"/>
                  </a:solidFill>
                  <a:latin typeface="Arial"/>
                  <a:ea typeface="Arial"/>
                  <a:cs typeface="Arial"/>
                  <a:sym typeface="Arial"/>
                </a:endParaRPr>
              </a:p>
            </p:txBody>
          </p:sp>
          <p:pic>
            <p:nvPicPr>
              <p:cNvPr id="118" name="Google Shape;118;p5"/>
              <p:cNvPicPr preferRelativeResize="0"/>
              <p:nvPr/>
            </p:nvPicPr>
            <p:blipFill rotWithShape="1">
              <a:blip r:embed="rId4">
                <a:alphaModFix/>
              </a:blip>
              <a:srcRect b="0" l="0" r="0" t="0"/>
              <a:stretch/>
            </p:blipFill>
            <p:spPr>
              <a:xfrm>
                <a:off x="8032496" y="4964865"/>
                <a:ext cx="832808" cy="659961"/>
              </a:xfrm>
              <a:prstGeom prst="rect">
                <a:avLst/>
              </a:prstGeom>
              <a:noFill/>
              <a:ln>
                <a:noFill/>
              </a:ln>
            </p:spPr>
          </p:pic>
        </p:grpSp>
        <p:grpSp>
          <p:nvGrpSpPr>
            <p:cNvPr id="119" name="Google Shape;119;p5"/>
            <p:cNvGrpSpPr/>
            <p:nvPr/>
          </p:nvGrpSpPr>
          <p:grpSpPr>
            <a:xfrm>
              <a:off x="7864491" y="3509713"/>
              <a:ext cx="555350" cy="1242055"/>
              <a:chOff x="8316887" y="3609262"/>
              <a:chExt cx="555350" cy="1242055"/>
            </a:xfrm>
          </p:grpSpPr>
          <p:sp>
            <p:nvSpPr>
              <p:cNvPr id="120" name="Google Shape;120;p5"/>
              <p:cNvSpPr txBox="1"/>
              <p:nvPr/>
            </p:nvSpPr>
            <p:spPr>
              <a:xfrm>
                <a:off x="8316887" y="4451207"/>
                <a:ext cx="5553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cảnh báo</a:t>
                </a:r>
                <a:endParaRPr b="0" i="0" sz="1000" u="none" cap="none" strike="noStrike">
                  <a:solidFill>
                    <a:srgbClr val="0043B2"/>
                  </a:solidFill>
                  <a:latin typeface="Arial"/>
                  <a:ea typeface="Arial"/>
                  <a:cs typeface="Arial"/>
                  <a:sym typeface="Arial"/>
                </a:endParaRPr>
              </a:p>
            </p:txBody>
          </p:sp>
          <p:pic>
            <p:nvPicPr>
              <p:cNvPr id="121" name="Google Shape;121;p5"/>
              <p:cNvPicPr preferRelativeResize="0"/>
              <p:nvPr/>
            </p:nvPicPr>
            <p:blipFill rotWithShape="1">
              <a:blip r:embed="rId5">
                <a:alphaModFix/>
              </a:blip>
              <a:srcRect b="0" l="0" r="0" t="0"/>
              <a:stretch/>
            </p:blipFill>
            <p:spPr>
              <a:xfrm rot="10800000">
                <a:off x="8358323" y="3609262"/>
                <a:ext cx="480214" cy="816301"/>
              </a:xfrm>
              <a:prstGeom prst="rect">
                <a:avLst/>
              </a:prstGeom>
              <a:noFill/>
              <a:ln>
                <a:noFill/>
              </a:ln>
            </p:spPr>
          </p:pic>
        </p:grpSp>
        <p:grpSp>
          <p:nvGrpSpPr>
            <p:cNvPr id="122" name="Google Shape;122;p5"/>
            <p:cNvGrpSpPr/>
            <p:nvPr/>
          </p:nvGrpSpPr>
          <p:grpSpPr>
            <a:xfrm>
              <a:off x="2790817" y="3613336"/>
              <a:ext cx="1630876" cy="1611219"/>
              <a:chOff x="3123949" y="4118920"/>
              <a:chExt cx="1630876" cy="1611219"/>
            </a:xfrm>
          </p:grpSpPr>
          <p:grpSp>
            <p:nvGrpSpPr>
              <p:cNvPr id="123" name="Google Shape;123;p5"/>
              <p:cNvGrpSpPr/>
              <p:nvPr/>
            </p:nvGrpSpPr>
            <p:grpSpPr>
              <a:xfrm>
                <a:off x="3123949" y="4677399"/>
                <a:ext cx="986036" cy="1052740"/>
                <a:chOff x="3052632" y="4296625"/>
                <a:chExt cx="986036" cy="1052740"/>
              </a:xfrm>
            </p:grpSpPr>
            <p:sp>
              <p:nvSpPr>
                <p:cNvPr id="124" name="Google Shape;124;p5"/>
                <p:cNvSpPr txBox="1"/>
                <p:nvPr/>
              </p:nvSpPr>
              <p:spPr>
                <a:xfrm>
                  <a:off x="3052632" y="4949255"/>
                  <a:ext cx="98603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Nhà sử học dữ liệu</a:t>
                  </a:r>
                  <a:endParaRPr b="0" i="0" sz="1000" u="none" cap="none" strike="noStrike">
                    <a:solidFill>
                      <a:srgbClr val="0043B2"/>
                    </a:solidFill>
                    <a:latin typeface="Arial"/>
                    <a:ea typeface="Arial"/>
                    <a:cs typeface="Arial"/>
                    <a:sym typeface="Arial"/>
                  </a:endParaRPr>
                </a:p>
              </p:txBody>
            </p:sp>
            <p:grpSp>
              <p:nvGrpSpPr>
                <p:cNvPr id="125" name="Google Shape;125;p5"/>
                <p:cNvGrpSpPr/>
                <p:nvPr/>
              </p:nvGrpSpPr>
              <p:grpSpPr>
                <a:xfrm>
                  <a:off x="3243706" y="4296625"/>
                  <a:ext cx="603888" cy="603888"/>
                  <a:chOff x="3135086" y="4209172"/>
                  <a:chExt cx="777237" cy="777237"/>
                </a:xfrm>
              </p:grpSpPr>
              <p:sp>
                <p:nvSpPr>
                  <p:cNvPr id="126" name="Google Shape;126;p5"/>
                  <p:cNvSpPr/>
                  <p:nvPr/>
                </p:nvSpPr>
                <p:spPr>
                  <a:xfrm>
                    <a:off x="3135086" y="420917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pic>
                <p:nvPicPr>
                  <p:cNvPr id="127" name="Google Shape;127;p5"/>
                  <p:cNvPicPr preferRelativeResize="0"/>
                  <p:nvPr/>
                </p:nvPicPr>
                <p:blipFill rotWithShape="1">
                  <a:blip r:embed="rId6">
                    <a:alphaModFix/>
                  </a:blip>
                  <a:srcRect b="0" l="0" r="0" t="0"/>
                  <a:stretch/>
                </p:blipFill>
                <p:spPr>
                  <a:xfrm>
                    <a:off x="3308769" y="4378936"/>
                    <a:ext cx="466834" cy="437193"/>
                  </a:xfrm>
                  <a:prstGeom prst="rect">
                    <a:avLst/>
                  </a:prstGeom>
                  <a:noFill/>
                  <a:ln>
                    <a:noFill/>
                  </a:ln>
                </p:spPr>
              </p:pic>
            </p:grpSp>
          </p:grpSp>
          <p:pic>
            <p:nvPicPr>
              <p:cNvPr id="128" name="Google Shape;128;p5"/>
              <p:cNvPicPr preferRelativeResize="0"/>
              <p:nvPr/>
            </p:nvPicPr>
            <p:blipFill rotWithShape="1">
              <a:blip r:embed="rId7">
                <a:alphaModFix/>
              </a:blip>
              <a:srcRect b="0" l="0" r="0" t="0"/>
              <a:stretch/>
            </p:blipFill>
            <p:spPr>
              <a:xfrm>
                <a:off x="3888984" y="4118920"/>
                <a:ext cx="865841" cy="550000"/>
              </a:xfrm>
              <a:prstGeom prst="rect">
                <a:avLst/>
              </a:prstGeom>
              <a:noFill/>
              <a:ln>
                <a:noFill/>
              </a:ln>
            </p:spPr>
          </p:pic>
        </p:grpSp>
        <p:grpSp>
          <p:nvGrpSpPr>
            <p:cNvPr id="129" name="Google Shape;129;p5"/>
            <p:cNvGrpSpPr/>
            <p:nvPr/>
          </p:nvGrpSpPr>
          <p:grpSpPr>
            <a:xfrm>
              <a:off x="3752469" y="5305024"/>
              <a:ext cx="2194976" cy="982587"/>
              <a:chOff x="4494279" y="2700719"/>
              <a:chExt cx="2194976" cy="982587"/>
            </a:xfrm>
          </p:grpSpPr>
          <p:grpSp>
            <p:nvGrpSpPr>
              <p:cNvPr id="130" name="Google Shape;130;p5"/>
              <p:cNvGrpSpPr/>
              <p:nvPr/>
            </p:nvGrpSpPr>
            <p:grpSpPr>
              <a:xfrm>
                <a:off x="4494279" y="2700719"/>
                <a:ext cx="694872" cy="828698"/>
                <a:chOff x="4494279" y="2700719"/>
                <a:chExt cx="694872" cy="828698"/>
              </a:xfrm>
            </p:grpSpPr>
            <p:sp>
              <p:nvSpPr>
                <p:cNvPr id="131" name="Google Shape;131;p5"/>
                <p:cNvSpPr txBox="1"/>
                <p:nvPr/>
              </p:nvSpPr>
              <p:spPr>
                <a:xfrm>
                  <a:off x="4494279"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ERP</a:t>
                  </a:r>
                  <a:endParaRPr b="0" i="0" sz="1000" u="none" cap="none" strike="noStrike">
                    <a:solidFill>
                      <a:srgbClr val="0043B2"/>
                    </a:solidFill>
                    <a:latin typeface="Arial"/>
                    <a:ea typeface="Arial"/>
                    <a:cs typeface="Arial"/>
                    <a:sym typeface="Arial"/>
                  </a:endParaRPr>
                </a:p>
              </p:txBody>
            </p:sp>
            <p:grpSp>
              <p:nvGrpSpPr>
                <p:cNvPr id="132" name="Google Shape;132;p5"/>
                <p:cNvGrpSpPr/>
                <p:nvPr/>
              </p:nvGrpSpPr>
              <p:grpSpPr>
                <a:xfrm>
                  <a:off x="4539771" y="2700719"/>
                  <a:ext cx="603888" cy="603888"/>
                  <a:chOff x="4303895" y="3642153"/>
                  <a:chExt cx="777237" cy="777237"/>
                </a:xfrm>
              </p:grpSpPr>
              <p:sp>
                <p:nvSpPr>
                  <p:cNvPr id="133" name="Google Shape;133;p5"/>
                  <p:cNvSpPr/>
                  <p:nvPr/>
                </p:nvSpPr>
                <p:spPr>
                  <a:xfrm>
                    <a:off x="4303895" y="3642153"/>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34" name="Google Shape;134;p5"/>
                  <p:cNvPicPr preferRelativeResize="0"/>
                  <p:nvPr/>
                </p:nvPicPr>
                <p:blipFill rotWithShape="1">
                  <a:blip r:embed="rId8">
                    <a:alphaModFix/>
                  </a:blip>
                  <a:srcRect b="0" l="0" r="0" t="0"/>
                  <a:stretch/>
                </p:blipFill>
                <p:spPr>
                  <a:xfrm>
                    <a:off x="4389155" y="3815814"/>
                    <a:ext cx="606716" cy="321559"/>
                  </a:xfrm>
                  <a:prstGeom prst="rect">
                    <a:avLst/>
                  </a:prstGeom>
                  <a:noFill/>
                  <a:ln>
                    <a:noFill/>
                  </a:ln>
                </p:spPr>
              </p:pic>
            </p:grpSp>
          </p:grpSp>
          <p:grpSp>
            <p:nvGrpSpPr>
              <p:cNvPr id="135" name="Google Shape;135;p5"/>
              <p:cNvGrpSpPr/>
              <p:nvPr/>
            </p:nvGrpSpPr>
            <p:grpSpPr>
              <a:xfrm>
                <a:off x="5253006" y="2700719"/>
                <a:ext cx="694872" cy="982587"/>
                <a:chOff x="5351431" y="2700719"/>
                <a:chExt cx="694872" cy="982587"/>
              </a:xfrm>
            </p:grpSpPr>
            <p:sp>
              <p:nvSpPr>
                <p:cNvPr id="136" name="Google Shape;136;p5"/>
                <p:cNvSpPr txBox="1"/>
                <p:nvPr/>
              </p:nvSpPr>
              <p:spPr>
                <a:xfrm>
                  <a:off x="5351431" y="3283196"/>
                  <a:ext cx="69487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Chất lượng</a:t>
                  </a:r>
                  <a:endParaRPr b="0" i="0" sz="1000" u="none" cap="none" strike="noStrike">
                    <a:solidFill>
                      <a:srgbClr val="0043B2"/>
                    </a:solidFill>
                    <a:latin typeface="Arial"/>
                    <a:ea typeface="Arial"/>
                    <a:cs typeface="Arial"/>
                    <a:sym typeface="Arial"/>
                  </a:endParaRPr>
                </a:p>
              </p:txBody>
            </p:sp>
            <p:grpSp>
              <p:nvGrpSpPr>
                <p:cNvPr id="137" name="Google Shape;137;p5"/>
                <p:cNvGrpSpPr/>
                <p:nvPr/>
              </p:nvGrpSpPr>
              <p:grpSpPr>
                <a:xfrm>
                  <a:off x="5396923" y="2700719"/>
                  <a:ext cx="603888" cy="603888"/>
                  <a:chOff x="5255169" y="3685214"/>
                  <a:chExt cx="777237" cy="777237"/>
                </a:xfrm>
              </p:grpSpPr>
              <p:sp>
                <p:nvSpPr>
                  <p:cNvPr id="138" name="Google Shape;138;p5"/>
                  <p:cNvSpPr/>
                  <p:nvPr/>
                </p:nvSpPr>
                <p:spPr>
                  <a:xfrm>
                    <a:off x="5255169" y="3685214"/>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39" name="Google Shape;139;p5"/>
                  <p:cNvPicPr preferRelativeResize="0"/>
                  <p:nvPr/>
                </p:nvPicPr>
                <p:blipFill rotWithShape="1">
                  <a:blip r:embed="rId9">
                    <a:alphaModFix/>
                  </a:blip>
                  <a:srcRect b="0" l="0" r="0" t="0"/>
                  <a:stretch/>
                </p:blipFill>
                <p:spPr>
                  <a:xfrm>
                    <a:off x="5448029" y="3863546"/>
                    <a:ext cx="408177" cy="371070"/>
                  </a:xfrm>
                  <a:prstGeom prst="rect">
                    <a:avLst/>
                  </a:prstGeom>
                  <a:noFill/>
                  <a:ln>
                    <a:noFill/>
                  </a:ln>
                </p:spPr>
              </p:pic>
            </p:grpSp>
          </p:grpSp>
          <p:grpSp>
            <p:nvGrpSpPr>
              <p:cNvPr id="140" name="Google Shape;140;p5"/>
              <p:cNvGrpSpPr/>
              <p:nvPr/>
            </p:nvGrpSpPr>
            <p:grpSpPr>
              <a:xfrm>
                <a:off x="5994383" y="2700719"/>
                <a:ext cx="694872" cy="828698"/>
                <a:chOff x="6162658" y="2700719"/>
                <a:chExt cx="694872" cy="828698"/>
              </a:xfrm>
            </p:grpSpPr>
            <p:sp>
              <p:nvSpPr>
                <p:cNvPr id="141" name="Google Shape;141;p5"/>
                <p:cNvSpPr txBox="1"/>
                <p:nvPr/>
              </p:nvSpPr>
              <p:spPr>
                <a:xfrm>
                  <a:off x="6162658"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MES</a:t>
                  </a:r>
                  <a:endParaRPr b="0" i="0" sz="1000" u="none" cap="none" strike="noStrike">
                    <a:solidFill>
                      <a:srgbClr val="0043B2"/>
                    </a:solidFill>
                    <a:latin typeface="Arial"/>
                    <a:ea typeface="Arial"/>
                    <a:cs typeface="Arial"/>
                    <a:sym typeface="Arial"/>
                  </a:endParaRPr>
                </a:p>
              </p:txBody>
            </p:sp>
            <p:grpSp>
              <p:nvGrpSpPr>
                <p:cNvPr id="142" name="Google Shape;142;p5"/>
                <p:cNvGrpSpPr/>
                <p:nvPr/>
              </p:nvGrpSpPr>
              <p:grpSpPr>
                <a:xfrm>
                  <a:off x="6208150" y="2700719"/>
                  <a:ext cx="603888" cy="603888"/>
                  <a:chOff x="6292719" y="3330029"/>
                  <a:chExt cx="777237" cy="777237"/>
                </a:xfrm>
              </p:grpSpPr>
              <p:sp>
                <p:nvSpPr>
                  <p:cNvPr id="143" name="Google Shape;143;p5"/>
                  <p:cNvSpPr/>
                  <p:nvPr/>
                </p:nvSpPr>
                <p:spPr>
                  <a:xfrm>
                    <a:off x="6292719" y="3330029"/>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44" name="Google Shape;144;p5"/>
                  <p:cNvPicPr preferRelativeResize="0"/>
                  <p:nvPr/>
                </p:nvPicPr>
                <p:blipFill rotWithShape="1">
                  <a:blip r:embed="rId10">
                    <a:alphaModFix/>
                  </a:blip>
                  <a:srcRect b="0" l="0" r="0" t="0"/>
                  <a:stretch/>
                </p:blipFill>
                <p:spPr>
                  <a:xfrm>
                    <a:off x="6438527" y="3432975"/>
                    <a:ext cx="451204" cy="524194"/>
                  </a:xfrm>
                  <a:prstGeom prst="rect">
                    <a:avLst/>
                  </a:prstGeom>
                  <a:noFill/>
                  <a:ln>
                    <a:noFill/>
                  </a:ln>
                </p:spPr>
              </p:pic>
            </p:grpSp>
          </p:grpSp>
        </p:grpSp>
        <p:grpSp>
          <p:nvGrpSpPr>
            <p:cNvPr id="145" name="Google Shape;145;p5"/>
            <p:cNvGrpSpPr/>
            <p:nvPr/>
          </p:nvGrpSpPr>
          <p:grpSpPr>
            <a:xfrm>
              <a:off x="5731084" y="4171815"/>
              <a:ext cx="1271042" cy="1023482"/>
              <a:chOff x="6064112" y="4244453"/>
              <a:chExt cx="1271042" cy="1023482"/>
            </a:xfrm>
          </p:grpSpPr>
          <p:sp>
            <p:nvSpPr>
              <p:cNvPr id="146" name="Google Shape;146;p5"/>
              <p:cNvSpPr txBox="1"/>
              <p:nvPr/>
            </p:nvSpPr>
            <p:spPr>
              <a:xfrm>
                <a:off x="6064112" y="4852437"/>
                <a:ext cx="127104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0" u="none" cap="none" strike="noStrike">
                    <a:solidFill>
                      <a:srgbClr val="0043B2"/>
                    </a:solidFill>
                    <a:latin typeface="Arial"/>
                    <a:ea typeface="Arial"/>
                    <a:cs typeface="Arial"/>
                    <a:sym typeface="Arial"/>
                  </a:rPr>
                  <a:t>AI &amp; thuật toán phân tích dự đoán</a:t>
                </a:r>
                <a:endParaRPr b="0" i="0" sz="1050" u="none" cap="none" strike="noStrike">
                  <a:solidFill>
                    <a:srgbClr val="0043B2"/>
                  </a:solidFill>
                  <a:latin typeface="Arial"/>
                  <a:ea typeface="Arial"/>
                  <a:cs typeface="Arial"/>
                  <a:sym typeface="Arial"/>
                </a:endParaRPr>
              </a:p>
            </p:txBody>
          </p:sp>
          <p:grpSp>
            <p:nvGrpSpPr>
              <p:cNvPr id="147" name="Google Shape;147;p5"/>
              <p:cNvGrpSpPr/>
              <p:nvPr/>
            </p:nvGrpSpPr>
            <p:grpSpPr>
              <a:xfrm>
                <a:off x="6394243" y="4244453"/>
                <a:ext cx="603888" cy="603888"/>
                <a:chOff x="6263856" y="4073592"/>
                <a:chExt cx="777237" cy="777237"/>
              </a:xfrm>
            </p:grpSpPr>
            <p:sp>
              <p:nvSpPr>
                <p:cNvPr id="148" name="Google Shape;148;p5"/>
                <p:cNvSpPr/>
                <p:nvPr/>
              </p:nvSpPr>
              <p:spPr>
                <a:xfrm>
                  <a:off x="6263856" y="407359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pic>
              <p:nvPicPr>
                <p:cNvPr id="149" name="Google Shape;149;p5"/>
                <p:cNvPicPr preferRelativeResize="0"/>
                <p:nvPr/>
              </p:nvPicPr>
              <p:blipFill rotWithShape="1">
                <a:blip r:embed="rId11">
                  <a:alphaModFix/>
                </a:blip>
                <a:srcRect b="0" l="0" r="0" t="0"/>
                <a:stretch/>
              </p:blipFill>
              <p:spPr>
                <a:xfrm>
                  <a:off x="6423978" y="4272055"/>
                  <a:ext cx="454104" cy="380312"/>
                </a:xfrm>
                <a:prstGeom prst="rect">
                  <a:avLst/>
                </a:prstGeom>
                <a:noFill/>
                <a:ln>
                  <a:noFill/>
                </a:ln>
              </p:spPr>
            </p:pic>
          </p:grpSp>
        </p:grpSp>
        <p:grpSp>
          <p:nvGrpSpPr>
            <p:cNvPr id="150" name="Google Shape;150;p5"/>
            <p:cNvGrpSpPr/>
            <p:nvPr/>
          </p:nvGrpSpPr>
          <p:grpSpPr>
            <a:xfrm>
              <a:off x="4376759" y="4209474"/>
              <a:ext cx="970981" cy="868281"/>
              <a:chOff x="4531410" y="4028619"/>
              <a:chExt cx="970981" cy="868281"/>
            </a:xfrm>
          </p:grpSpPr>
          <p:pic>
            <p:nvPicPr>
              <p:cNvPr id="151" name="Google Shape;151;p5"/>
              <p:cNvPicPr preferRelativeResize="0"/>
              <p:nvPr/>
            </p:nvPicPr>
            <p:blipFill rotWithShape="1">
              <a:blip r:embed="rId12">
                <a:alphaModFix/>
              </a:blip>
              <a:srcRect b="0" l="0" r="0" t="0"/>
              <a:stretch/>
            </p:blipFill>
            <p:spPr>
              <a:xfrm>
                <a:off x="4531410" y="4028619"/>
                <a:ext cx="970981" cy="868281"/>
              </a:xfrm>
              <a:prstGeom prst="rect">
                <a:avLst/>
              </a:prstGeom>
              <a:noFill/>
              <a:ln>
                <a:noFill/>
              </a:ln>
            </p:spPr>
          </p:pic>
          <p:sp>
            <p:nvSpPr>
              <p:cNvPr id="152" name="Google Shape;152;p5"/>
              <p:cNvSpPr txBox="1"/>
              <p:nvPr/>
            </p:nvSpPr>
            <p:spPr>
              <a:xfrm>
                <a:off x="4576344" y="4246761"/>
                <a:ext cx="89097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rgbClr val="0043B2"/>
                    </a:solidFill>
                    <a:latin typeface="Arial"/>
                    <a:ea typeface="Arial"/>
                    <a:cs typeface="Arial"/>
                    <a:sym typeface="Arial"/>
                  </a:rPr>
                  <a:t>Kho dữ liệu</a:t>
                </a:r>
                <a:endParaRPr b="0" i="0" sz="1100" u="none" cap="none" strike="noStrike">
                  <a:solidFill>
                    <a:srgbClr val="0043B2"/>
                  </a:solidFill>
                  <a:latin typeface="Arial"/>
                  <a:ea typeface="Arial"/>
                  <a:cs typeface="Arial"/>
                  <a:sym typeface="Arial"/>
                </a:endParaRPr>
              </a:p>
            </p:txBody>
          </p:sp>
        </p:grpSp>
        <p:cxnSp>
          <p:nvCxnSpPr>
            <p:cNvPr id="153" name="Google Shape;153;p5"/>
            <p:cNvCxnSpPr/>
            <p:nvPr/>
          </p:nvCxnSpPr>
          <p:spPr>
            <a:xfrm flipH="1" rot="10800000">
              <a:off x="7542334" y="3969039"/>
              <a:ext cx="183221" cy="1201279"/>
            </a:xfrm>
            <a:prstGeom prst="bentConnector3">
              <a:avLst>
                <a:gd fmla="val -124767" name="adj1"/>
              </a:avLst>
            </a:prstGeom>
            <a:noFill/>
            <a:ln cap="flat" cmpd="sng" w="19050">
              <a:solidFill>
                <a:srgbClr val="0043B2"/>
              </a:solidFill>
              <a:prstDash val="solid"/>
              <a:miter lim="800000"/>
              <a:headEnd len="med" w="med" type="triangle"/>
              <a:tailEnd len="med" w="med" type="triangle"/>
            </a:ln>
          </p:spPr>
        </p:cxnSp>
        <p:grpSp>
          <p:nvGrpSpPr>
            <p:cNvPr id="154" name="Google Shape;154;p5"/>
            <p:cNvGrpSpPr/>
            <p:nvPr/>
          </p:nvGrpSpPr>
          <p:grpSpPr>
            <a:xfrm>
              <a:off x="2370654" y="4492371"/>
              <a:ext cx="4791511" cy="0"/>
              <a:chOff x="2786336" y="4982452"/>
              <a:chExt cx="4791511" cy="0"/>
            </a:xfrm>
          </p:grpSpPr>
          <p:cxnSp>
            <p:nvCxnSpPr>
              <p:cNvPr id="155" name="Google Shape;155;p5"/>
              <p:cNvCxnSpPr/>
              <p:nvPr/>
            </p:nvCxnSpPr>
            <p:spPr>
              <a:xfrm>
                <a:off x="2786336"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6" name="Google Shape;156;p5"/>
              <p:cNvCxnSpPr/>
              <p:nvPr/>
            </p:nvCxnSpPr>
            <p:spPr>
              <a:xfrm>
                <a:off x="4203303"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7" name="Google Shape;157;p5"/>
              <p:cNvCxnSpPr/>
              <p:nvPr/>
            </p:nvCxnSpPr>
            <p:spPr>
              <a:xfrm>
                <a:off x="5962241"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8" name="Google Shape;158;p5"/>
              <p:cNvCxnSpPr/>
              <p:nvPr/>
            </p:nvCxnSpPr>
            <p:spPr>
              <a:xfrm>
                <a:off x="7192609" y="4982452"/>
                <a:ext cx="385238" cy="0"/>
              </a:xfrm>
              <a:prstGeom prst="straightConnector1">
                <a:avLst/>
              </a:prstGeom>
              <a:noFill/>
              <a:ln cap="flat" cmpd="sng" w="19050">
                <a:solidFill>
                  <a:srgbClr val="0043B2"/>
                </a:solidFill>
                <a:prstDash val="solid"/>
                <a:miter lim="800000"/>
                <a:headEnd len="sm" w="sm" type="none"/>
                <a:tailEnd len="med" w="med" type="triangle"/>
              </a:ln>
            </p:spPr>
          </p:cxnSp>
        </p:grpSp>
        <p:cxnSp>
          <p:nvCxnSpPr>
            <p:cNvPr id="159" name="Google Shape;159;p5"/>
            <p:cNvCxnSpPr>
              <a:stCxn id="115" idx="0"/>
              <a:endCxn id="128" idx="1"/>
            </p:cNvCxnSpPr>
            <p:nvPr/>
          </p:nvCxnSpPr>
          <p:spPr>
            <a:xfrm rot="-5400000">
              <a:off x="2595567" y="3149474"/>
              <a:ext cx="221400" cy="1698900"/>
            </a:xfrm>
            <a:prstGeom prst="bentConnector2">
              <a:avLst/>
            </a:prstGeom>
            <a:noFill/>
            <a:ln cap="flat" cmpd="sng" w="19050">
              <a:solidFill>
                <a:srgbClr val="0043B2"/>
              </a:solidFill>
              <a:prstDash val="solid"/>
              <a:miter lim="800000"/>
              <a:headEnd len="sm" w="sm" type="none"/>
              <a:tailEnd len="med" w="med" type="triangle"/>
            </a:ln>
          </p:spPr>
        </p:cxnSp>
        <p:cxnSp>
          <p:nvCxnSpPr>
            <p:cNvPr id="160" name="Google Shape;160;p5"/>
            <p:cNvCxnSpPr>
              <a:stCxn id="128" idx="3"/>
              <a:endCxn id="151" idx="0"/>
            </p:cNvCxnSpPr>
            <p:nvPr/>
          </p:nvCxnSpPr>
          <p:spPr>
            <a:xfrm>
              <a:off x="4421693" y="3888336"/>
              <a:ext cx="440700" cy="321000"/>
            </a:xfrm>
            <a:prstGeom prst="bentConnector2">
              <a:avLst/>
            </a:prstGeom>
            <a:noFill/>
            <a:ln cap="flat" cmpd="sng" w="19050">
              <a:solidFill>
                <a:srgbClr val="0043B2"/>
              </a:solidFill>
              <a:prstDash val="solid"/>
              <a:miter lim="800000"/>
              <a:headEnd len="sm" w="sm" type="none"/>
              <a:tailEnd len="med" w="med" type="triangle"/>
            </a:ln>
          </p:spPr>
        </p:cxnSp>
        <p:cxnSp>
          <p:nvCxnSpPr>
            <p:cNvPr id="161" name="Google Shape;161;p5"/>
            <p:cNvCxnSpPr>
              <a:endCxn id="151" idx="2"/>
            </p:cNvCxnSpPr>
            <p:nvPr/>
          </p:nvCxnSpPr>
          <p:spPr>
            <a:xfrm rot="10800000">
              <a:off x="4862250" y="5077755"/>
              <a:ext cx="0" cy="117600"/>
            </a:xfrm>
            <a:prstGeom prst="straightConnector1">
              <a:avLst/>
            </a:prstGeom>
            <a:noFill/>
            <a:ln cap="flat" cmpd="sng" w="19050">
              <a:solidFill>
                <a:srgbClr val="0043B2"/>
              </a:solidFill>
              <a:prstDash val="solid"/>
              <a:miter lim="800000"/>
              <a:headEnd len="sm" w="sm" type="none"/>
              <a:tailEnd len="med" w="med" type="triangle"/>
            </a:ln>
          </p:spPr>
        </p:cxnSp>
        <p:cxnSp>
          <p:nvCxnSpPr>
            <p:cNvPr id="162" name="Google Shape;162;p5"/>
            <p:cNvCxnSpPr/>
            <p:nvPr/>
          </p:nvCxnSpPr>
          <p:spPr>
            <a:xfrm flipH="1" rot="10800000">
              <a:off x="4335604" y="5077756"/>
              <a:ext cx="201714" cy="117541"/>
            </a:xfrm>
            <a:prstGeom prst="straightConnector1">
              <a:avLst/>
            </a:prstGeom>
            <a:noFill/>
            <a:ln cap="flat" cmpd="sng" w="19050">
              <a:solidFill>
                <a:srgbClr val="0043B2"/>
              </a:solidFill>
              <a:prstDash val="solid"/>
              <a:miter lim="800000"/>
              <a:headEnd len="sm" w="sm" type="none"/>
              <a:tailEnd len="med" w="med" type="triangle"/>
            </a:ln>
          </p:spPr>
        </p:cxnSp>
        <p:cxnSp>
          <p:nvCxnSpPr>
            <p:cNvPr id="163" name="Google Shape;163;p5"/>
            <p:cNvCxnSpPr/>
            <p:nvPr/>
          </p:nvCxnSpPr>
          <p:spPr>
            <a:xfrm rot="10800000">
              <a:off x="5252573" y="5077756"/>
              <a:ext cx="158780" cy="117541"/>
            </a:xfrm>
            <a:prstGeom prst="straightConnector1">
              <a:avLst/>
            </a:prstGeom>
            <a:noFill/>
            <a:ln cap="flat" cmpd="sng" w="19050">
              <a:solidFill>
                <a:srgbClr val="0043B2"/>
              </a:solidFill>
              <a:prstDash val="solid"/>
              <a:miter lim="800000"/>
              <a:headEnd len="sm" w="sm" type="none"/>
              <a:tailEnd len="med" w="med" type="triangle"/>
            </a:ln>
          </p:spPr>
        </p:cxnSp>
        <p:pic>
          <p:nvPicPr>
            <p:cNvPr id="164" name="Google Shape;164;p5"/>
            <p:cNvPicPr preferRelativeResize="0"/>
            <p:nvPr/>
          </p:nvPicPr>
          <p:blipFill rotWithShape="1">
            <a:blip r:embed="rId5">
              <a:alphaModFix/>
            </a:blip>
            <a:srcRect b="16263" l="16263" r="16263" t="16263"/>
            <a:stretch/>
          </p:blipFill>
          <p:spPr>
            <a:xfrm>
              <a:off x="7980156" y="3641608"/>
              <a:ext cx="324020" cy="55079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20" name="Google Shape;920;p5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21" name="Google Shape;921;p5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22" name="Google Shape;922;p5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a:t>
            </a:r>
            <a:endParaRPr>
              <a:solidFill>
                <a:srgbClr val="262626"/>
              </a:solidFill>
              <a:latin typeface="Arial"/>
              <a:ea typeface="Arial"/>
              <a:cs typeface="Arial"/>
              <a:sym typeface="Arial"/>
            </a:endParaRPr>
          </a:p>
        </p:txBody>
      </p:sp>
      <p:sp>
        <p:nvSpPr>
          <p:cNvPr id="923" name="Google Shape;923;p50"/>
          <p:cNvSpPr/>
          <p:nvPr/>
        </p:nvSpPr>
        <p:spPr>
          <a:xfrm>
            <a:off x="712560" y="2551971"/>
            <a:ext cx="8630057" cy="275633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Vui lòng nhập vào câu sau.</a:t>
            </a:r>
            <a:endParaRPr/>
          </a:p>
          <a:p>
            <a:pPr indent="0" lvl="1" marL="457200" marR="0" rtl="0" algn="l">
              <a:spcBef>
                <a:spcPts val="800"/>
              </a:spcBef>
              <a:spcAft>
                <a:spcPts val="0"/>
              </a:spcAft>
              <a:buNone/>
            </a:pPr>
            <a:br>
              <a:rPr b="1" i="1" lang="en-US" sz="1300" u="none" cap="none" strike="noStrike">
                <a:solidFill>
                  <a:srgbClr val="262626"/>
                </a:solidFill>
                <a:latin typeface="Arial"/>
                <a:ea typeface="Arial"/>
                <a:cs typeface="Arial"/>
                <a:sym typeface="Arial"/>
              </a:rPr>
            </a:br>
            <a:r>
              <a:rPr b="1" i="1" lang="en-US" sz="1300" u="none" cap="none" strike="noStrike">
                <a:solidFill>
                  <a:srgbClr val="262626"/>
                </a:solidFill>
                <a:latin typeface="Arial"/>
                <a:ea typeface="Arial"/>
                <a:cs typeface="Arial"/>
                <a:sym typeface="Arial"/>
              </a:rPr>
              <a:t>What is a method of [Where] [Who] [What problem] [-Do not ~] [-Do ~]</a:t>
            </a:r>
            <a:br>
              <a:rPr b="1" i="1" lang="en-US" sz="1300" u="none" cap="none" strike="noStrike">
                <a:solidFill>
                  <a:srgbClr val="262626"/>
                </a:solidFill>
                <a:latin typeface="Arial"/>
                <a:ea typeface="Arial"/>
                <a:cs typeface="Arial"/>
                <a:sym typeface="Arial"/>
              </a:rPr>
            </a:br>
            <a:endParaRPr b="1" i="1"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1. [Nhà thiếu nhi] [Giáo viên mẫu giáo] [Trong tình huống phụ huynh không tin tưởng] [không hiểu lầm] [Cách giao tiếp với phụ huynh là gì?] → Chuẩn bị công cụ để giáo viên mẫu giáo và phụ huynh giao tiếp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2. [Trên toàn thế giới] [Người khuyết tật] [Trong tình huống không thể giao tiếp với người khác] [không tốn nhiều tiền] [Phương thức kết nối xã hội là gì?] → Thiết kế thiết bị liên lạc cho người khuyết tật bằng công nghệ phù hợp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3. [Mỗi ngày ở trường] [Học sinh] [khi ăn] [không bắt buộc] [Làm thế nào để giảm lượng thức ăn thừa?] → Thiết kế giải pháp cho thức ăn thừa ở trường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30" name="Google Shape;930;p5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31" name="Google Shape;931;p5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32" name="Google Shape;932;p5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a:t>
            </a:r>
            <a:endParaRPr>
              <a:solidFill>
                <a:srgbClr val="262626"/>
              </a:solidFill>
              <a:latin typeface="Arial"/>
              <a:ea typeface="Arial"/>
              <a:cs typeface="Arial"/>
              <a:sym typeface="Arial"/>
            </a:endParaRPr>
          </a:p>
        </p:txBody>
      </p:sp>
      <p:sp>
        <p:nvSpPr>
          <p:cNvPr id="933" name="Google Shape;933;p51"/>
          <p:cNvSpPr/>
          <p:nvPr/>
        </p:nvSpPr>
        <p:spPr>
          <a:xfrm>
            <a:off x="712560" y="2551971"/>
            <a:ext cx="8630057" cy="276659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Bạn gặp vấn đề này như thế nào? Và tại sao bạn muốn giải quyết nó?</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Theo bạn nguyên nhân của vấn đề này là gì?</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Điều này sẽ diễn ra như thế nào đối với thế giới? Giải thích làm thế nào các tác động có thể được đo lường.</a:t>
            </a:r>
            <a:endParaRPr sz="1300">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vấn đề này được giải quyết,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     1) Ảnh hưởng xã hội: thông qua (ví dụ)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     2) Ảnh hưởng cá nhân: thông qua (ví dụ)</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40" name="Google Shape;940;p5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41" name="Google Shape;941;p5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42" name="Google Shape;942;p5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 (Ví dụ):</a:t>
            </a:r>
            <a:endParaRPr>
              <a:solidFill>
                <a:srgbClr val="262626"/>
              </a:solidFill>
              <a:latin typeface="Arial"/>
              <a:ea typeface="Arial"/>
              <a:cs typeface="Arial"/>
              <a:sym typeface="Arial"/>
            </a:endParaRPr>
          </a:p>
        </p:txBody>
      </p:sp>
      <p:sp>
        <p:nvSpPr>
          <p:cNvPr id="943" name="Google Shape;943;p52"/>
          <p:cNvSpPr/>
          <p:nvPr/>
        </p:nvSpPr>
        <p:spPr>
          <a:xfrm>
            <a:off x="712560" y="2551972"/>
            <a:ext cx="8630057" cy="35616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Vui lòng nhập vào câu sau.</a:t>
            </a:r>
            <a:r>
              <a:rPr b="1" i="1" lang="en-US" sz="1300">
                <a:solidFill>
                  <a:srgbClr val="262626"/>
                </a:solidFill>
                <a:latin typeface="Arial"/>
                <a:ea typeface="Arial"/>
                <a:cs typeface="Arial"/>
                <a:sym typeface="Arial"/>
              </a:rPr>
              <a:t>	</a:t>
            </a:r>
            <a:endParaRPr/>
          </a:p>
          <a:p>
            <a:pPr indent="-99958" lvl="0" marL="182508" marR="0" rtl="0" algn="l">
              <a:spcBef>
                <a:spcPts val="800"/>
              </a:spcBef>
              <a:spcAft>
                <a:spcPts val="0"/>
              </a:spcAft>
              <a:buClr>
                <a:srgbClr val="193EB0"/>
              </a:buClr>
              <a:buSzPts val="1300"/>
              <a:buFont typeface="Arial"/>
              <a:buNone/>
            </a:pPr>
            <a:r>
              <a:t/>
            </a:r>
            <a:endParaRPr b="1" i="1" sz="1300">
              <a:solidFill>
                <a:srgbClr val="262626"/>
              </a:solidFill>
              <a:latin typeface="Arial"/>
              <a:ea typeface="Arial"/>
              <a:cs typeface="Arial"/>
              <a:sym typeface="Arial"/>
            </a:endParaRPr>
          </a:p>
          <a:p>
            <a:pPr indent="0" lvl="0" marL="0" marR="0" rtl="0" algn="l">
              <a:spcBef>
                <a:spcPts val="800"/>
              </a:spcBef>
              <a:spcAft>
                <a:spcPts val="0"/>
              </a:spcAft>
              <a:buNone/>
            </a:pPr>
            <a:r>
              <a:rPr b="1" i="1" lang="en-US" sz="1300">
                <a:solidFill>
                  <a:srgbClr val="262626"/>
                </a:solidFill>
                <a:latin typeface="Arial"/>
                <a:ea typeface="Arial"/>
                <a:cs typeface="Arial"/>
                <a:sym typeface="Arial"/>
              </a:rPr>
              <a:t>                                          What is a method of [Where] [Who] [What problem] [-Do not ~] [-Do ~]</a:t>
            </a:r>
            <a:br>
              <a:rPr b="1" i="1" lang="en-US" sz="1300">
                <a:solidFill>
                  <a:srgbClr val="262626"/>
                </a:solidFill>
                <a:latin typeface="Arial"/>
                <a:ea typeface="Arial"/>
                <a:cs typeface="Arial"/>
                <a:sym typeface="Arial"/>
              </a:rPr>
            </a:br>
            <a:endParaRPr b="1" i="1"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Đâu là cách [chẩn đoán bệnh về mắt] [của những người có thu nhập thấp] [ở các nước đang phát triển] [để đưa ra phương pháp điều trị kịp thời nhằm ngăn ngừa tình trạng mù lòa và suy giảm thị lực có thể tránh được]?</a:t>
            </a:r>
            <a:endParaRPr b="0" i="0" sz="1300" u="none" cap="none" strike="noStrike">
              <a:solidFill>
                <a:srgbClr val="1428A0"/>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Bạn gặp vấn đề này như thế nào? Và tại sao bạn muốn giải quyết nó?</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Trong số 285 triệu người khiếm thị, 90% đang sống ở các nước đang phát triển. Hơn 90% trường hợp suy giảm thị lực là do các nguyên nhân mãn tính và hơn 80% trường hợp suy giảm thị lực có thể được ngăn ngừa bằng cách can thiệp thích hợp vào từng giai đoạn của cuộc đời.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Những người kém may mắn dễ mắc bệnh hơn những người khác. Khiếm thị là một trong những nguyên nhân chính của nghèo đói, và một khi những người khiếm thị được phục hồi, họ có thể trở lại dân số hoạt động kinh tế và phục hồi năng suất.</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50" name="Google Shape;950;p5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51" name="Google Shape;951;p5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52" name="Google Shape;952;p5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 (Ví dụ):</a:t>
            </a:r>
            <a:endParaRPr>
              <a:solidFill>
                <a:srgbClr val="262626"/>
              </a:solidFill>
              <a:latin typeface="Arial"/>
              <a:ea typeface="Arial"/>
              <a:cs typeface="Arial"/>
              <a:sym typeface="Arial"/>
            </a:endParaRPr>
          </a:p>
        </p:txBody>
      </p:sp>
      <p:sp>
        <p:nvSpPr>
          <p:cNvPr id="953" name="Google Shape;953;p53"/>
          <p:cNvSpPr/>
          <p:nvPr/>
        </p:nvSpPr>
        <p:spPr>
          <a:xfrm>
            <a:off x="712560" y="2551971"/>
            <a:ext cx="8630057"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Theo bạn nguyên nhân của vấn đề này là gì?</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Hầu hết các kính soi đáy mắt không đủ khả năng để triển khai tại địa phương ở các nước đang phát triển. Do đó, việc phát hiện sớm các bệnh về mắt mà chẩn đoán kịp thời là rất quan trọng để điều trị là vô cùng khó thực hiện.</a:t>
            </a:r>
            <a:endParaRPr b="0" i="0" sz="1300" u="none" cap="none" strike="noStrike">
              <a:solidFill>
                <a:srgbClr val="1428A0"/>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Điều này sẽ diễn ra như thế nào đối với thế giới? Giải thích làm thế nào các tác động có thể được đo lường.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Nếu vấn đề này được giải quyết,</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Tác động xã hội: chi phí xã hội sẽ giảm thông qua việc ngăn ngừa mù lòa ở các nước đang phát triển.</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Ảnh hưởng cá nhân: thông qua việc phát hiện sớm các bệnh về mắt, các cá nhân sẽ bớt phải chịu cảnh nghèo đói do giảm năng suất lao động do khiếm thị.</a:t>
            </a:r>
            <a:endParaRPr b="0" i="0" sz="1300" u="none" cap="none" strike="noStrike">
              <a:solidFill>
                <a:srgbClr val="1428A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60" name="Google Shape;960;p5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61" name="Google Shape;961;p5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62" name="Google Shape;962;p5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#2: Khám phá</a:t>
            </a:r>
            <a:endParaRPr/>
          </a:p>
        </p:txBody>
      </p:sp>
      <p:sp>
        <p:nvSpPr>
          <p:cNvPr id="963" name="Google Shape;963;p54"/>
          <p:cNvSpPr/>
          <p:nvPr/>
        </p:nvSpPr>
        <p:spPr>
          <a:xfrm>
            <a:off x="712560" y="4700123"/>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này, nghiên cứu dữ liệu, nghiên cứu quan sát và phỏng vấn chủ yếu được thực hiện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quan sát, trò chuyện và cảm nhận!</a:t>
            </a:r>
            <a:endParaRPr sz="1300">
              <a:solidFill>
                <a:srgbClr val="262626"/>
              </a:solidFill>
              <a:latin typeface="Arial"/>
              <a:ea typeface="Arial"/>
              <a:cs typeface="Arial"/>
              <a:sym typeface="Arial"/>
            </a:endParaRPr>
          </a:p>
        </p:txBody>
      </p:sp>
      <p:grpSp>
        <p:nvGrpSpPr>
          <p:cNvPr id="964" name="Google Shape;964;p54"/>
          <p:cNvGrpSpPr/>
          <p:nvPr/>
        </p:nvGrpSpPr>
        <p:grpSpPr>
          <a:xfrm>
            <a:off x="2053753" y="2736646"/>
            <a:ext cx="5323201" cy="1675275"/>
            <a:chOff x="2441617" y="2563781"/>
            <a:chExt cx="5324908" cy="1675812"/>
          </a:xfrm>
        </p:grpSpPr>
        <p:sp>
          <p:nvSpPr>
            <p:cNvPr id="965" name="Google Shape;965;p54"/>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66" name="Google Shape;966;p54"/>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67" name="Google Shape;967;p54"/>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968" name="Google Shape;968;p54"/>
            <p:cNvSpPr/>
            <p:nvPr/>
          </p:nvSpPr>
          <p:spPr>
            <a:xfrm>
              <a:off x="3490250"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69" name="Google Shape;969;p54"/>
            <p:cNvSpPr txBox="1"/>
            <p:nvPr/>
          </p:nvSpPr>
          <p:spPr>
            <a:xfrm>
              <a:off x="3530812" y="363722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Khám phá</a:t>
              </a:r>
              <a:endParaRPr sz="1400">
                <a:solidFill>
                  <a:srgbClr val="FFFFFF"/>
                </a:solidFill>
                <a:latin typeface="Arial"/>
                <a:ea typeface="Arial"/>
                <a:cs typeface="Arial"/>
                <a:sym typeface="Arial"/>
              </a:endParaRPr>
            </a:p>
          </p:txBody>
        </p:sp>
        <p:sp>
          <p:nvSpPr>
            <p:cNvPr id="970" name="Google Shape;970;p54"/>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71" name="Google Shape;971;p54"/>
            <p:cNvSpPr txBox="1"/>
            <p:nvPr/>
          </p:nvSpPr>
          <p:spPr>
            <a:xfrm>
              <a:off x="4579444" y="296788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72" name="Google Shape;972;p54"/>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73" name="Google Shape;973;p54"/>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974" name="Google Shape;974;p54"/>
          <p:cNvSpPr txBox="1"/>
          <p:nvPr/>
        </p:nvSpPr>
        <p:spPr>
          <a:xfrm>
            <a:off x="5238569" y="3677376"/>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81" name="Google Shape;981;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82" name="Google Shape;982;p5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83" name="Google Shape;983;p5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Quá trình</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984" name="Google Shape;984;p55"/>
          <p:cNvSpPr/>
          <p:nvPr/>
        </p:nvSpPr>
        <p:spPr>
          <a:xfrm>
            <a:off x="712560" y="2551972"/>
            <a:ext cx="8630057" cy="54546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khám phá tình huống, bước đầu tiên là điều tra thông tin hiện có liên quan đến vấn đề và giải pháp của người khác thông qua 'khảo sát dữ liệu' và xây dựng giả thuyết thông qua tư duy phản biện của riêng bạn.</a:t>
            </a:r>
            <a:endParaRPr sz="1300">
              <a:solidFill>
                <a:srgbClr val="262626"/>
              </a:solidFill>
              <a:latin typeface="Arial"/>
              <a:ea typeface="Arial"/>
              <a:cs typeface="Arial"/>
              <a:sym typeface="Arial"/>
            </a:endParaRPr>
          </a:p>
        </p:txBody>
      </p:sp>
      <p:grpSp>
        <p:nvGrpSpPr>
          <p:cNvPr id="985" name="Google Shape;985;p55"/>
          <p:cNvGrpSpPr/>
          <p:nvPr/>
        </p:nvGrpSpPr>
        <p:grpSpPr>
          <a:xfrm>
            <a:off x="1691916" y="4119083"/>
            <a:ext cx="6507091" cy="1359606"/>
            <a:chOff x="1623302" y="3644106"/>
            <a:chExt cx="6509177" cy="1360042"/>
          </a:xfrm>
        </p:grpSpPr>
        <p:sp>
          <p:nvSpPr>
            <p:cNvPr id="986" name="Google Shape;986;p55"/>
            <p:cNvSpPr txBox="1"/>
            <p:nvPr/>
          </p:nvSpPr>
          <p:spPr>
            <a:xfrm>
              <a:off x="1623302"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Nghiên cứu dữ liệu</a:t>
              </a:r>
              <a:endParaRPr sz="1400">
                <a:solidFill>
                  <a:srgbClr val="193EB0"/>
                </a:solidFill>
                <a:latin typeface="Arial"/>
                <a:ea typeface="Arial"/>
                <a:cs typeface="Arial"/>
                <a:sym typeface="Arial"/>
              </a:endParaRPr>
            </a:p>
            <a:p>
              <a:pPr indent="0" lvl="0" marL="0" marR="0" rtl="0" algn="ctr">
                <a:spcBef>
                  <a:spcPts val="645"/>
                </a:spcBef>
                <a:spcAft>
                  <a:spcPts val="0"/>
                </a:spcAft>
                <a:buNone/>
              </a:pPr>
              <a:r>
                <a:rPr lang="en-US" sz="1000">
                  <a:solidFill>
                    <a:srgbClr val="193EB0"/>
                  </a:solidFill>
                  <a:latin typeface="Arial"/>
                  <a:ea typeface="Arial"/>
                  <a:cs typeface="Arial"/>
                  <a:sym typeface="Arial"/>
                </a:rPr>
                <a:t>Dữ liệu học thuật / Bài báo / Thống kê</a:t>
              </a:r>
              <a:endParaRPr sz="1000">
                <a:solidFill>
                  <a:srgbClr val="193EB0"/>
                </a:solidFill>
                <a:latin typeface="Arial"/>
                <a:ea typeface="Arial"/>
                <a:cs typeface="Arial"/>
                <a:sym typeface="Arial"/>
              </a:endParaRPr>
            </a:p>
          </p:txBody>
        </p:sp>
        <p:sp>
          <p:nvSpPr>
            <p:cNvPr id="987" name="Google Shape;987;p55"/>
            <p:cNvSpPr txBox="1"/>
            <p:nvPr/>
          </p:nvSpPr>
          <p:spPr>
            <a:xfrm>
              <a:off x="3672352"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Arial"/>
                  <a:ea typeface="Arial"/>
                  <a:cs typeface="Arial"/>
                  <a:sym typeface="Arial"/>
                </a:rPr>
                <a:t>&gt;</a:t>
              </a:r>
              <a:endParaRPr sz="1400">
                <a:solidFill>
                  <a:srgbClr val="193EB0"/>
                </a:solidFill>
                <a:latin typeface="Arial"/>
                <a:ea typeface="Arial"/>
                <a:cs typeface="Arial"/>
                <a:sym typeface="Arial"/>
              </a:endParaRPr>
            </a:p>
          </p:txBody>
        </p:sp>
        <p:sp>
          <p:nvSpPr>
            <p:cNvPr id="988" name="Google Shape;988;p55"/>
            <p:cNvSpPr txBox="1"/>
            <p:nvPr/>
          </p:nvSpPr>
          <p:spPr>
            <a:xfrm>
              <a:off x="5972941"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Arial"/>
                  <a:ea typeface="Arial"/>
                  <a:cs typeface="Arial"/>
                  <a:sym typeface="Arial"/>
                </a:rPr>
                <a:t>&gt;</a:t>
              </a:r>
              <a:endParaRPr sz="1400">
                <a:solidFill>
                  <a:srgbClr val="193EB0"/>
                </a:solidFill>
                <a:latin typeface="Arial"/>
                <a:ea typeface="Arial"/>
                <a:cs typeface="Arial"/>
                <a:sym typeface="Arial"/>
              </a:endParaRPr>
            </a:p>
          </p:txBody>
        </p:sp>
        <p:sp>
          <p:nvSpPr>
            <p:cNvPr id="989" name="Google Shape;989;p55"/>
            <p:cNvSpPr txBox="1"/>
            <p:nvPr/>
          </p:nvSpPr>
          <p:spPr>
            <a:xfrm>
              <a:off x="3923891"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Nghiên cứu quan sát</a:t>
              </a:r>
              <a:endParaRPr sz="1400">
                <a:solidFill>
                  <a:srgbClr val="193EB0"/>
                </a:solidFill>
                <a:latin typeface="Arial"/>
                <a:ea typeface="Arial"/>
                <a:cs typeface="Arial"/>
                <a:sym typeface="Arial"/>
              </a:endParaRPr>
            </a:p>
            <a:p>
              <a:pPr indent="0" lvl="0" marL="0" marR="0" rtl="0" algn="ctr">
                <a:spcBef>
                  <a:spcPts val="645"/>
                </a:spcBef>
                <a:spcAft>
                  <a:spcPts val="0"/>
                </a:spcAft>
                <a:buNone/>
              </a:pPr>
              <a:r>
                <a:rPr lang="en-US" sz="1000">
                  <a:solidFill>
                    <a:srgbClr val="193EB0"/>
                  </a:solidFill>
                  <a:latin typeface="Arial"/>
                  <a:ea typeface="Arial"/>
                  <a:cs typeface="Arial"/>
                  <a:sym typeface="Arial"/>
                </a:rPr>
                <a:t>Con người / Môi trường / Công cụ / Hoạt động</a:t>
              </a:r>
              <a:endParaRPr sz="1000">
                <a:solidFill>
                  <a:srgbClr val="193EB0"/>
                </a:solidFill>
                <a:latin typeface="Arial"/>
                <a:ea typeface="Arial"/>
                <a:cs typeface="Arial"/>
                <a:sym typeface="Arial"/>
              </a:endParaRPr>
            </a:p>
          </p:txBody>
        </p:sp>
        <p:sp>
          <p:nvSpPr>
            <p:cNvPr id="990" name="Google Shape;990;p55"/>
            <p:cNvSpPr txBox="1"/>
            <p:nvPr/>
          </p:nvSpPr>
          <p:spPr>
            <a:xfrm>
              <a:off x="6224479"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Phỏng vấn</a:t>
              </a:r>
              <a:endParaRPr sz="1400">
                <a:solidFill>
                  <a:srgbClr val="193EB0"/>
                </a:solidFill>
                <a:latin typeface="Arial"/>
                <a:ea typeface="Arial"/>
                <a:cs typeface="Arial"/>
                <a:sym typeface="Arial"/>
              </a:endParaRPr>
            </a:p>
            <a:p>
              <a:pPr indent="0" lvl="0" marL="0" marR="0" rtl="0" algn="ctr">
                <a:spcBef>
                  <a:spcPts val="905"/>
                </a:spcBef>
                <a:spcAft>
                  <a:spcPts val="0"/>
                </a:spcAft>
                <a:buNone/>
              </a:pPr>
              <a:r>
                <a:rPr lang="en-US" sz="1000">
                  <a:solidFill>
                    <a:srgbClr val="193EB0"/>
                  </a:solidFill>
                  <a:latin typeface="Arial"/>
                  <a:ea typeface="Arial"/>
                  <a:cs typeface="Arial"/>
                  <a:sym typeface="Arial"/>
                </a:rPr>
                <a:t>Phỏng vấn người nhận / Phỏng vấn chuyên gia</a:t>
              </a:r>
              <a:endParaRPr sz="1000">
                <a:solidFill>
                  <a:srgbClr val="193EB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97" name="Google Shape;997;p5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98" name="Google Shape;998;p5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99" name="Google Shape;999;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Dữ liệu (Tài liệu) Nghiên cứu:</a:t>
            </a:r>
            <a:endParaRPr/>
          </a:p>
        </p:txBody>
      </p:sp>
      <p:sp>
        <p:nvSpPr>
          <p:cNvPr id="1000" name="Google Shape;1000;p56"/>
          <p:cNvSpPr/>
          <p:nvPr/>
        </p:nvSpPr>
        <p:spPr>
          <a:xfrm>
            <a:off x="712560" y="2551972"/>
            <a:ext cx="8630057" cy="175092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Nghiên cứu tốt là điều cần thiết cho quá trình đưa ra các giải pháp hiệu quả.</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tìm thấy một vấn đề muốn giải quyết, bạn cần biết nghiên cứu nào đã được thực hiện trong lĩnh vực liên quan để đưa ra giải pháp có ảnh hưởng giúp bạn giải quyết vấn đề. Thay vì trả lời và tiếp cận giải quyết vấn đề, điều quan trọng là tìm kiếm manh mối có thể giúp bạn tìm ra giải pháp bất ngờ thông qua giai đoạn quan sát tình huống.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chưa quen với chủ đề này, bạn sẽ cần sách, bài báo, nghiên cứu, bài báo và tài liệu web có liên quan để giúp bạn có được thông tin cơ bản và vấn đề, khám phá một lượng lớn tài nguyên và tìm cách hiệu quả để giải quyết các thách thức của bạn.</a:t>
            </a:r>
            <a:endParaRPr sz="1300">
              <a:solidFill>
                <a:srgbClr val="26262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07" name="Google Shape;1007;p5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08" name="Google Shape;1008;p5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09" name="Google Shape;1009;p5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Dữ liệu (Tài liệu) Nghiên cứu:</a:t>
            </a:r>
            <a:endParaRPr/>
          </a:p>
        </p:txBody>
      </p:sp>
      <p:sp>
        <p:nvSpPr>
          <p:cNvPr id="1010" name="Google Shape;1010;p57"/>
          <p:cNvSpPr/>
          <p:nvPr/>
        </p:nvSpPr>
        <p:spPr>
          <a:xfrm>
            <a:off x="712560" y="2551971"/>
            <a:ext cx="8630057"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01. Nó có đáng tin cậy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tìm kiếm một tài liệu, hãy kiểm tra xem tác giả của tài liệu đó có phải là chuyên gia trong lĩnh vực này hay không, tài liệu đó có được tạo ra cách đây quá lâu hay không và liệu thông tin đó có phải từ một nguồn hoặc cá nhân đáng tin cậy hay không. Ví dụ: các bài đăng trên blog của những người không chuyên, các câu trả lời trí tuệ từ các cổng tìm kiếm, v.v., là những thông tin có độ tin cậy thấp.</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02. Không bị trùng sao?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Tìm kiếm các mục đã được trình bày trong quá khứ cùng với nghiên cứu, phương pháp hay nhất và giải pháp giải quyết vấn đề, đồng thời đảm bảo rằng các giải pháp khác chưa được giải quyết hoặc các ý tưởng trùng lặp với những tiến bộ công nghệ gần đây. Tạo một dòng thời gian đơn giản có thể hữu ích. Tóm tắt nội dung quan trọng trong các tài nguyên có liên quan và sử dụng tư duy phản biện của nhóm để suy nghĩ về tầm quan trọng và ứng dụng của tài liệu.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17" name="Google Shape;1017;p5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18" name="Google Shape;1018;p5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19" name="Google Shape;1019;p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a:t>
            </a:r>
            <a:endParaRPr/>
          </a:p>
        </p:txBody>
      </p:sp>
      <p:sp>
        <p:nvSpPr>
          <p:cNvPr id="1020" name="Google Shape;1020;p58"/>
          <p:cNvSpPr/>
          <p:nvPr/>
        </p:nvSpPr>
        <p:spPr>
          <a:xfrm>
            <a:off x="712560" y="2551971"/>
            <a:ext cx="8630057" cy="124787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thông tin thu được qua nghiên cứu, chúng tôi chọn một địa điểm liên quan đến vấn đề và ghé thăm.</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tìm đúng nơi để trải nghiệm tình huống được đề cập một cách trực tiếp hoặc gián tiếp, sau đó quan sát đối tượng trong lĩnh vực này và xem hành vi vô thức và tự nhiên không thể hiện bằng ngôn ngữ. Các phát hiện và câu hỏi từ các cuộc điều tra quan sát càng phong phú thì càng dễ dàng xác định những thách thức sẽ được giải quyết ở đâu trong bước tiếp theo, giai đoạn định hướng.</a:t>
            </a:r>
            <a:endParaRPr sz="1300">
              <a:solidFill>
                <a:srgbClr val="262626"/>
              </a:solidFill>
              <a:latin typeface="Arial"/>
              <a:ea typeface="Arial"/>
              <a:cs typeface="Arial"/>
              <a:sym typeface="Arial"/>
            </a:endParaRPr>
          </a:p>
        </p:txBody>
      </p:sp>
      <p:grpSp>
        <p:nvGrpSpPr>
          <p:cNvPr id="1021" name="Google Shape;1021;p58"/>
          <p:cNvGrpSpPr/>
          <p:nvPr/>
        </p:nvGrpSpPr>
        <p:grpSpPr>
          <a:xfrm>
            <a:off x="738151" y="3746907"/>
            <a:ext cx="8553563" cy="2405334"/>
            <a:chOff x="738388" y="3845490"/>
            <a:chExt cx="8556305" cy="2406105"/>
          </a:xfrm>
        </p:grpSpPr>
        <p:sp>
          <p:nvSpPr>
            <p:cNvPr id="1022" name="Google Shape;1022;p58"/>
            <p:cNvSpPr/>
            <p:nvPr/>
          </p:nvSpPr>
          <p:spPr>
            <a:xfrm>
              <a:off x="738388"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3" name="Google Shape;1023;p58"/>
            <p:cNvSpPr/>
            <p:nvPr/>
          </p:nvSpPr>
          <p:spPr>
            <a:xfrm>
              <a:off x="3616657" y="3845490"/>
              <a:ext cx="2799838" cy="2406105"/>
            </a:xfrm>
            <a:custGeom>
              <a:rect b="b" l="l" r="r" t="t"/>
              <a:pathLst>
                <a:path extrusionOk="0" h="3077845" w="2057400">
                  <a:moveTo>
                    <a:pt x="0" y="3077438"/>
                  </a:moveTo>
                  <a:lnTo>
                    <a:pt x="2057285" y="3077438"/>
                  </a:lnTo>
                  <a:lnTo>
                    <a:pt x="2057285"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4" name="Google Shape;1024;p58"/>
            <p:cNvSpPr/>
            <p:nvPr/>
          </p:nvSpPr>
          <p:spPr>
            <a:xfrm>
              <a:off x="6494855"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5" name="Google Shape;1025;p58"/>
            <p:cNvSpPr txBox="1"/>
            <p:nvPr/>
          </p:nvSpPr>
          <p:spPr>
            <a:xfrm>
              <a:off x="738388" y="3911277"/>
              <a:ext cx="2799838" cy="212879"/>
            </a:xfrm>
            <a:prstGeom prst="rect">
              <a:avLst/>
            </a:prstGeom>
            <a:noFill/>
            <a:ln>
              <a:noFill/>
            </a:ln>
          </p:spPr>
          <p:txBody>
            <a:bodyPr anchorCtr="0" anchor="t" bIns="0" lIns="0" spcFirstLastPara="1" rIns="0" wrap="square" tIns="12675">
              <a:spAutoFit/>
            </a:bodyPr>
            <a:lstStyle/>
            <a:p>
              <a:pPr indent="0" lvl="0" marL="180286" marR="0" rtl="0" algn="l">
                <a:spcBef>
                  <a:spcPts val="0"/>
                </a:spcBef>
                <a:spcAft>
                  <a:spcPts val="0"/>
                </a:spcAft>
                <a:buNone/>
              </a:pPr>
              <a:r>
                <a:rPr lang="en-US" sz="1300">
                  <a:solidFill>
                    <a:schemeClr val="dk1"/>
                  </a:solidFill>
                  <a:latin typeface="Arial"/>
                  <a:ea typeface="Arial"/>
                  <a:cs typeface="Arial"/>
                  <a:sym typeface="Arial"/>
                </a:rPr>
                <a:t>01. Suy nghĩ </a:t>
              </a:r>
              <a:r>
                <a:rPr lang="en-US" sz="1300">
                  <a:solidFill>
                    <a:srgbClr val="193EB0"/>
                  </a:solidFill>
                  <a:latin typeface="Arial"/>
                  <a:ea typeface="Arial"/>
                  <a:cs typeface="Arial"/>
                  <a:sym typeface="Arial"/>
                </a:rPr>
                <a:t>thoải mái</a:t>
              </a:r>
              <a:endParaRPr sz="1300">
                <a:solidFill>
                  <a:srgbClr val="193EB0"/>
                </a:solidFill>
                <a:latin typeface="Arial"/>
                <a:ea typeface="Arial"/>
                <a:cs typeface="Arial"/>
                <a:sym typeface="Arial"/>
              </a:endParaRPr>
            </a:p>
          </p:txBody>
        </p:sp>
        <p:sp>
          <p:nvSpPr>
            <p:cNvPr id="1026" name="Google Shape;1026;p58"/>
            <p:cNvSpPr txBox="1"/>
            <p:nvPr/>
          </p:nvSpPr>
          <p:spPr>
            <a:xfrm>
              <a:off x="3616657" y="3911277"/>
              <a:ext cx="2630521" cy="212943"/>
            </a:xfrm>
            <a:prstGeom prst="rect">
              <a:avLst/>
            </a:prstGeom>
            <a:noFill/>
            <a:ln>
              <a:noFill/>
            </a:ln>
          </p:spPr>
          <p:txBody>
            <a:bodyPr anchorCtr="0" anchor="t" bIns="0" lIns="0" spcFirstLastPara="1" rIns="0" wrap="square" tIns="12675">
              <a:spAutoFit/>
            </a:bodyPr>
            <a:lstStyle/>
            <a:p>
              <a:pPr indent="0" lvl="0" marL="182190" marR="0" rtl="0" algn="l">
                <a:spcBef>
                  <a:spcPts val="0"/>
                </a:spcBef>
                <a:spcAft>
                  <a:spcPts val="0"/>
                </a:spcAft>
                <a:buNone/>
              </a:pPr>
              <a:r>
                <a:rPr lang="en-US" sz="1300">
                  <a:solidFill>
                    <a:schemeClr val="dk1"/>
                  </a:solidFill>
                  <a:latin typeface="Arial"/>
                  <a:ea typeface="Arial"/>
                  <a:cs typeface="Arial"/>
                  <a:sym typeface="Arial"/>
                </a:rPr>
                <a:t>02. Nhìn vào một </a:t>
              </a:r>
              <a:r>
                <a:rPr lang="en-US" sz="1300">
                  <a:solidFill>
                    <a:srgbClr val="193EB0"/>
                  </a:solidFill>
                  <a:latin typeface="Arial"/>
                  <a:ea typeface="Arial"/>
                  <a:cs typeface="Arial"/>
                  <a:sym typeface="Arial"/>
                </a:rPr>
                <a:t>Góc nhìn mới</a:t>
              </a:r>
              <a:endParaRPr sz="1300">
                <a:solidFill>
                  <a:srgbClr val="193EB0"/>
                </a:solidFill>
                <a:latin typeface="Arial"/>
                <a:ea typeface="Arial"/>
                <a:cs typeface="Arial"/>
                <a:sym typeface="Arial"/>
              </a:endParaRPr>
            </a:p>
          </p:txBody>
        </p:sp>
        <p:sp>
          <p:nvSpPr>
            <p:cNvPr id="1027" name="Google Shape;1027;p58"/>
            <p:cNvSpPr txBox="1"/>
            <p:nvPr/>
          </p:nvSpPr>
          <p:spPr>
            <a:xfrm>
              <a:off x="6494855" y="3911277"/>
              <a:ext cx="2799838" cy="212879"/>
            </a:xfrm>
            <a:prstGeom prst="rect">
              <a:avLst/>
            </a:prstGeom>
            <a:noFill/>
            <a:ln>
              <a:noFill/>
            </a:ln>
          </p:spPr>
          <p:txBody>
            <a:bodyPr anchorCtr="0" anchor="t" bIns="0" lIns="0" spcFirstLastPara="1" rIns="0" wrap="square" tIns="12675">
              <a:spAutoFit/>
            </a:bodyPr>
            <a:lstStyle/>
            <a:p>
              <a:pPr indent="0" lvl="0" marL="179016" marR="0" rtl="0" algn="l">
                <a:spcBef>
                  <a:spcPts val="0"/>
                </a:spcBef>
                <a:spcAft>
                  <a:spcPts val="0"/>
                </a:spcAft>
                <a:buNone/>
              </a:pPr>
              <a:r>
                <a:rPr lang="en-US" sz="1300">
                  <a:solidFill>
                    <a:schemeClr val="dk1"/>
                  </a:solidFill>
                  <a:latin typeface="Arial"/>
                  <a:ea typeface="Arial"/>
                  <a:cs typeface="Arial"/>
                  <a:sym typeface="Arial"/>
                </a:rPr>
                <a:t>03. </a:t>
              </a:r>
              <a:r>
                <a:rPr lang="en-US" sz="1300">
                  <a:solidFill>
                    <a:srgbClr val="193EB0"/>
                  </a:solidFill>
                  <a:latin typeface="Arial"/>
                  <a:ea typeface="Arial"/>
                  <a:cs typeface="Arial"/>
                  <a:sym typeface="Arial"/>
                </a:rPr>
                <a:t>Record</a:t>
              </a:r>
              <a:r>
                <a:rPr lang="en-US" sz="1300">
                  <a:solidFill>
                    <a:srgbClr val="58595B"/>
                  </a:solidFill>
                  <a:latin typeface="Arial"/>
                  <a:ea typeface="Arial"/>
                  <a:cs typeface="Arial"/>
                  <a:sym typeface="Arial"/>
                </a:rPr>
                <a:t> in Detail</a:t>
              </a:r>
              <a:r>
                <a:rPr lang="en-US" sz="1300">
                  <a:solidFill>
                    <a:srgbClr val="F68B5F"/>
                  </a:solidFill>
                  <a:latin typeface="Arial"/>
                  <a:ea typeface="Arial"/>
                  <a:cs typeface="Arial"/>
                  <a:sym typeface="Arial"/>
                </a:rPr>
                <a:t> </a:t>
              </a:r>
              <a:endParaRPr sz="1300">
                <a:solidFill>
                  <a:schemeClr val="dk1"/>
                </a:solidFill>
                <a:latin typeface="Arial"/>
                <a:ea typeface="Arial"/>
                <a:cs typeface="Arial"/>
                <a:sym typeface="Arial"/>
              </a:endParaRPr>
            </a:p>
          </p:txBody>
        </p:sp>
        <p:sp>
          <p:nvSpPr>
            <p:cNvPr id="1028" name="Google Shape;1028;p58"/>
            <p:cNvSpPr/>
            <p:nvPr/>
          </p:nvSpPr>
          <p:spPr>
            <a:xfrm>
              <a:off x="832774" y="4288052"/>
              <a:ext cx="2611066" cy="1938992"/>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There is no one right answer.</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Put yourself in the shoes of the person experiencing the problem and look at the problem from a new perspective.</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Write freely what they see, what they see, what they question.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Even minor findings can lead to very meaningful solutions, so think without limiting them.</a:t>
              </a:r>
              <a:endParaRPr sz="1200">
                <a:solidFill>
                  <a:schemeClr val="dk1"/>
                </a:solidFill>
                <a:latin typeface="Arial"/>
                <a:ea typeface="Arial"/>
                <a:cs typeface="Arial"/>
                <a:sym typeface="Arial"/>
              </a:endParaRPr>
            </a:p>
          </p:txBody>
        </p:sp>
        <p:sp>
          <p:nvSpPr>
            <p:cNvPr id="1029" name="Google Shape;1029;p58"/>
            <p:cNvSpPr/>
            <p:nvPr/>
          </p:nvSpPr>
          <p:spPr>
            <a:xfrm>
              <a:off x="3707049" y="4290624"/>
              <a:ext cx="2630521"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Quan sát những điều đã được coi là đương nhiên.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Bạn có thể thấy những điều bạn chưa từng thấy trước đây và khám phá ra những vấn đề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Ví dụ, hiệu sách có phải là nơi mọi người đến mua sách không?</a:t>
              </a:r>
              <a:endParaRPr sz="1200">
                <a:solidFill>
                  <a:schemeClr val="dk1"/>
                </a:solidFill>
                <a:latin typeface="Arial"/>
                <a:ea typeface="Arial"/>
                <a:cs typeface="Arial"/>
                <a:sym typeface="Arial"/>
              </a:endParaRPr>
            </a:p>
          </p:txBody>
        </p:sp>
        <p:sp>
          <p:nvSpPr>
            <p:cNvPr id="1030" name="Google Shape;1030;p58"/>
            <p:cNvSpPr/>
            <p:nvPr/>
          </p:nvSpPr>
          <p:spPr>
            <a:xfrm>
              <a:off x="6551579" y="4288052"/>
              <a:ext cx="2616034" cy="1570163"/>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Viết ra những phát hiện, câu hỏi, v.v. một cách chi tiết sẽ phát triển ý tưởng và dẫn đến nhiều ý tưởng hơn.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Hồ sơ của bạn sẽ đóng vai trò là nền tảng quan trọng để tìm ra các giải pháp thực sự trong bước tiếp theo, Công cụ tìm hướng.</a:t>
              </a:r>
              <a:endParaRPr sz="1200">
                <a:solidFill>
                  <a:schemeClr val="dk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5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37" name="Google Shape;1037;p5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38" name="Google Shape;1038;p5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39" name="Google Shape;1039;p5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 </a:t>
            </a:r>
            <a:endParaRPr/>
          </a:p>
        </p:txBody>
      </p:sp>
      <p:sp>
        <p:nvSpPr>
          <p:cNvPr id="1040" name="Google Shape;1040;p59"/>
          <p:cNvSpPr/>
          <p:nvPr/>
        </p:nvSpPr>
        <p:spPr>
          <a:xfrm>
            <a:off x="712560" y="2551972"/>
            <a:ext cx="8630057" cy="84789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quan địa điểm cùng với các thành viên trong nhóm, các thành viên trong nhóm quan sát cứ sau 15 phút với bốn góc nhìn (con người, công cụ, môi trường và hoạt động) của hướng dẫn khảo sát.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Sắp xếp các quan sát, phát hiện và câu hỏi liên quan đến từng góc nhìn trong tấm hướng dẫn thích hợp.</a:t>
            </a:r>
            <a:endParaRPr sz="1300">
              <a:solidFill>
                <a:srgbClr val="262626"/>
              </a:solidFill>
              <a:latin typeface="Arial"/>
              <a:ea typeface="Arial"/>
              <a:cs typeface="Arial"/>
              <a:sym typeface="Arial"/>
            </a:endParaRPr>
          </a:p>
        </p:txBody>
      </p:sp>
      <p:grpSp>
        <p:nvGrpSpPr>
          <p:cNvPr id="1041" name="Google Shape;1041;p59"/>
          <p:cNvGrpSpPr/>
          <p:nvPr/>
        </p:nvGrpSpPr>
        <p:grpSpPr>
          <a:xfrm>
            <a:off x="804633" y="3399863"/>
            <a:ext cx="8281658" cy="2697432"/>
            <a:chOff x="790414" y="3996505"/>
            <a:chExt cx="6287770" cy="1866864"/>
          </a:xfrm>
        </p:grpSpPr>
        <p:sp>
          <p:nvSpPr>
            <p:cNvPr id="1042" name="Google Shape;1042;p59"/>
            <p:cNvSpPr/>
            <p:nvPr/>
          </p:nvSpPr>
          <p:spPr>
            <a:xfrm>
              <a:off x="790414" y="4022505"/>
              <a:ext cx="6287770" cy="1840864"/>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3" name="Google Shape;1043;p59"/>
            <p:cNvSpPr txBox="1"/>
            <p:nvPr/>
          </p:nvSpPr>
          <p:spPr>
            <a:xfrm>
              <a:off x="1232879" y="5006327"/>
              <a:ext cx="263926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1044" name="Google Shape;1044;p59"/>
            <p:cNvSpPr txBox="1"/>
            <p:nvPr/>
          </p:nvSpPr>
          <p:spPr>
            <a:xfrm>
              <a:off x="873272" y="3996505"/>
              <a:ext cx="6143658" cy="346029"/>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MỌI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mọi người 	</a:t>
              </a:r>
              <a:r>
                <a:rPr lang="en-US" sz="1300">
                  <a:solidFill>
                    <a:srgbClr val="193EB0"/>
                  </a:solidFill>
                  <a:latin typeface="Arial"/>
                  <a:ea typeface="Arial"/>
                  <a:cs typeface="Arial"/>
                  <a:sym typeface="Arial"/>
                </a:rPr>
                <a:t>                                  CÔNG CỤ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045" name="Google Shape;1045;p59"/>
            <p:cNvSpPr txBox="1"/>
            <p:nvPr/>
          </p:nvSpPr>
          <p:spPr>
            <a:xfrm>
              <a:off x="4353183" y="5006327"/>
              <a:ext cx="1904861"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sp>
          <p:nvSpPr>
            <p:cNvPr id="1046" name="Google Shape;1046;p59"/>
            <p:cNvSpPr/>
            <p:nvPr/>
          </p:nvSpPr>
          <p:spPr>
            <a:xfrm>
              <a:off x="3934079" y="4161667"/>
              <a:ext cx="0" cy="1562735"/>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7" name="Google Shape;1047;p59"/>
            <p:cNvSpPr/>
            <p:nvPr/>
          </p:nvSpPr>
          <p:spPr>
            <a:xfrm>
              <a:off x="964078" y="4891024"/>
              <a:ext cx="5940425"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8" name="Google Shape;1048;p59"/>
            <p:cNvSpPr/>
            <p:nvPr/>
          </p:nvSpPr>
          <p:spPr>
            <a:xfrm>
              <a:off x="4099964" y="4991387"/>
              <a:ext cx="177177" cy="1771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9" name="Google Shape;1049;p59"/>
            <p:cNvSpPr/>
            <p:nvPr/>
          </p:nvSpPr>
          <p:spPr>
            <a:xfrm>
              <a:off x="4120677" y="4165982"/>
              <a:ext cx="175779" cy="17595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50" name="Google Shape;1050;p59"/>
            <p:cNvSpPr/>
            <p:nvPr/>
          </p:nvSpPr>
          <p:spPr>
            <a:xfrm>
              <a:off x="964075" y="4150964"/>
              <a:ext cx="205803" cy="2058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51" name="Google Shape;1051;p59"/>
            <p:cNvSpPr/>
            <p:nvPr/>
          </p:nvSpPr>
          <p:spPr>
            <a:xfrm>
              <a:off x="969971" y="4967425"/>
              <a:ext cx="177177" cy="1771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71" name="Google Shape;171;p6"/>
          <p:cNvSpPr txBox="1"/>
          <p:nvPr>
            <p:ph idx="2" type="body"/>
          </p:nvPr>
        </p:nvSpPr>
        <p:spPr>
          <a:xfrm>
            <a:off x="341228" y="1487097"/>
            <a:ext cx="922354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Đường dẫn dữ liệu lớn: Vai trò của kỹ thuật dữ liệu</a:t>
            </a:r>
            <a:endParaRPr sz="3000">
              <a:latin typeface="Arial"/>
              <a:ea typeface="Arial"/>
              <a:cs typeface="Arial"/>
              <a:sym typeface="Arial"/>
            </a:endParaRPr>
          </a:p>
        </p:txBody>
      </p:sp>
      <p:sp>
        <p:nvSpPr>
          <p:cNvPr id="172" name="Google Shape;172;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73" name="Google Shape;173;p6"/>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Kỹ thuật dữ liệu</a:t>
            </a:r>
            <a:endParaRPr/>
          </a:p>
          <a:p>
            <a:pPr indent="-182563" lvl="1" marL="360363" rtl="0" algn="l">
              <a:lnSpc>
                <a:spcPct val="138461"/>
              </a:lnSpc>
              <a:spcBef>
                <a:spcPts val="500"/>
              </a:spcBef>
              <a:spcAft>
                <a:spcPts val="0"/>
              </a:spcAft>
              <a:buClr>
                <a:srgbClr val="262626"/>
              </a:buClr>
              <a:buSzPts val="1040"/>
              <a:buChar char="•"/>
            </a:pPr>
            <a:r>
              <a:rPr lang="en-US"/>
              <a:t>Thu thập và quản lý dữ liệu ban đầu</a:t>
            </a:r>
            <a:endParaRPr/>
          </a:p>
          <a:p>
            <a:pPr indent="-182563" lvl="1" marL="360363" rtl="0" algn="l">
              <a:lnSpc>
                <a:spcPct val="138461"/>
              </a:lnSpc>
              <a:spcBef>
                <a:spcPts val="500"/>
              </a:spcBef>
              <a:spcAft>
                <a:spcPts val="0"/>
              </a:spcAft>
              <a:buClr>
                <a:srgbClr val="262626"/>
              </a:buClr>
              <a:buSzPts val="1040"/>
              <a:buChar char="•"/>
            </a:pPr>
            <a:r>
              <a:rPr lang="en-US"/>
              <a:t>Thu thập dữ liệu từ nhiều nguồn dữ liệu khác nhau</a:t>
            </a:r>
            <a:endParaRPr/>
          </a:p>
          <a:p>
            <a:pPr indent="-182563" lvl="1" marL="360363" rtl="0" algn="l">
              <a:lnSpc>
                <a:spcPct val="138461"/>
              </a:lnSpc>
              <a:spcBef>
                <a:spcPts val="500"/>
              </a:spcBef>
              <a:spcAft>
                <a:spcPts val="0"/>
              </a:spcAft>
              <a:buClr>
                <a:srgbClr val="262626"/>
              </a:buClr>
              <a:buSzPts val="1040"/>
              <a:buChar char="•"/>
            </a:pPr>
            <a:r>
              <a:rPr lang="en-US"/>
              <a:t>ETL - Trích xuất, chuyển đổi và tải</a:t>
            </a:r>
            <a:endParaRPr/>
          </a:p>
        </p:txBody>
      </p:sp>
      <p:pic>
        <p:nvPicPr>
          <p:cNvPr id="174" name="Google Shape;174;p6"/>
          <p:cNvPicPr preferRelativeResize="0"/>
          <p:nvPr/>
        </p:nvPicPr>
        <p:blipFill rotWithShape="1">
          <a:blip r:embed="rId3">
            <a:alphaModFix/>
          </a:blip>
          <a:srcRect b="0" l="0" r="0" t="0"/>
          <a:stretch/>
        </p:blipFill>
        <p:spPr>
          <a:xfrm>
            <a:off x="966286" y="3637190"/>
            <a:ext cx="8071300" cy="263661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58" name="Google Shape;1058;p6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59" name="Google Shape;1059;p6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60" name="Google Shape;1060;p6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 (Ví dụ):</a:t>
            </a:r>
            <a:endParaRPr/>
          </a:p>
        </p:txBody>
      </p:sp>
      <p:sp>
        <p:nvSpPr>
          <p:cNvPr id="1061" name="Google Shape;1061;p60"/>
          <p:cNvSpPr/>
          <p:nvPr/>
        </p:nvSpPr>
        <p:spPr>
          <a:xfrm>
            <a:off x="1018610" y="3160666"/>
            <a:ext cx="3659988" cy="5145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Những người không có khả năng đến phòng khám y tế khu vực đến trung tâm y tế công cộng</a:t>
            </a:r>
            <a:endParaRPr sz="1200">
              <a:solidFill>
                <a:srgbClr val="193EB0"/>
              </a:solidFill>
              <a:latin typeface="Arial"/>
              <a:ea typeface="Arial"/>
              <a:cs typeface="Arial"/>
              <a:sym typeface="Arial"/>
            </a:endParaRPr>
          </a:p>
        </p:txBody>
      </p:sp>
      <p:sp>
        <p:nvSpPr>
          <p:cNvPr id="1062" name="Google Shape;1062;p60"/>
          <p:cNvSpPr/>
          <p:nvPr/>
        </p:nvSpPr>
        <p:spPr>
          <a:xfrm>
            <a:off x="5182510" y="3160666"/>
            <a:ext cx="3659988" cy="51469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Nhận kiểm tra mắt mà không cần máy ảnh đáy mắt</a:t>
            </a:r>
            <a:endParaRPr sz="1200">
              <a:solidFill>
                <a:srgbClr val="193EB0"/>
              </a:solidFill>
              <a:latin typeface="Arial"/>
              <a:ea typeface="Arial"/>
              <a:cs typeface="Arial"/>
              <a:sym typeface="Arial"/>
            </a:endParaRPr>
          </a:p>
        </p:txBody>
      </p:sp>
      <p:sp>
        <p:nvSpPr>
          <p:cNvPr id="1063" name="Google Shape;1063;p60"/>
          <p:cNvSpPr/>
          <p:nvPr/>
        </p:nvSpPr>
        <p:spPr>
          <a:xfrm>
            <a:off x="1018610" y="4846854"/>
            <a:ext cx="3659988" cy="98634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Các bệnh về mắt cần được phát hiện sớm và điều trị đúng cách</a:t>
            </a:r>
            <a:endParaRPr/>
          </a:p>
          <a:p>
            <a:pPr indent="-182508" lvl="0" marL="182508" marR="0" rtl="0" algn="l">
              <a:spcBef>
                <a:spcPts val="80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mọi người ở các nước đang phát triển bỏ lỡ cơ hội này khi họ đến trung tâm y tế công cộng</a:t>
            </a:r>
            <a:endParaRPr sz="1200">
              <a:solidFill>
                <a:srgbClr val="193EB0"/>
              </a:solidFill>
              <a:latin typeface="Arial"/>
              <a:ea typeface="Arial"/>
              <a:cs typeface="Arial"/>
              <a:sym typeface="Arial"/>
            </a:endParaRPr>
          </a:p>
        </p:txBody>
      </p:sp>
      <p:sp>
        <p:nvSpPr>
          <p:cNvPr id="1064" name="Google Shape;1064;p60"/>
          <p:cNvSpPr/>
          <p:nvPr/>
        </p:nvSpPr>
        <p:spPr>
          <a:xfrm>
            <a:off x="5182510" y="4846854"/>
            <a:ext cx="3659988" cy="6991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người dân được kê thuốc giảm đau đơn giản mà không được chẩn đoán bệnh và không hài lòng với phương pháp điều trị</a:t>
            </a:r>
            <a:endParaRPr sz="1200">
              <a:solidFill>
                <a:srgbClr val="193EB0"/>
              </a:solidFill>
              <a:latin typeface="Arial"/>
              <a:ea typeface="Arial"/>
              <a:cs typeface="Arial"/>
              <a:sym typeface="Arial"/>
            </a:endParaRPr>
          </a:p>
        </p:txBody>
      </p:sp>
      <p:grpSp>
        <p:nvGrpSpPr>
          <p:cNvPr id="1065" name="Google Shape;1065;p60"/>
          <p:cNvGrpSpPr/>
          <p:nvPr/>
        </p:nvGrpSpPr>
        <p:grpSpPr>
          <a:xfrm>
            <a:off x="796202" y="2506120"/>
            <a:ext cx="8281658" cy="3550937"/>
            <a:chOff x="796457" y="2505824"/>
            <a:chExt cx="8284313" cy="3552075"/>
          </a:xfrm>
        </p:grpSpPr>
        <p:sp>
          <p:nvSpPr>
            <p:cNvPr id="1066" name="Google Shape;1066;p60"/>
            <p:cNvSpPr txBox="1"/>
            <p:nvPr/>
          </p:nvSpPr>
          <p:spPr>
            <a:xfrm>
              <a:off x="1379417" y="4377662"/>
              <a:ext cx="3300681"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1067" name="Google Shape;1067;p60"/>
            <p:cNvSpPr txBox="1"/>
            <p:nvPr/>
          </p:nvSpPr>
          <p:spPr>
            <a:xfrm>
              <a:off x="905625" y="2505824"/>
              <a:ext cx="8094441" cy="500138"/>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MỌI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mọi người 	                                  </a:t>
              </a:r>
              <a:r>
                <a:rPr lang="en-US" sz="1300">
                  <a:solidFill>
                    <a:srgbClr val="193EB0"/>
                  </a:solidFill>
                  <a:latin typeface="Arial"/>
                  <a:ea typeface="Arial"/>
                  <a:cs typeface="Arial"/>
                  <a:sym typeface="Arial"/>
                </a:rPr>
                <a:t>CÔNG CỤ</a:t>
              </a:r>
              <a:r>
                <a:rPr lang="en-US" sz="1300">
                  <a:solidFill>
                    <a:srgbClr val="F68B5F"/>
                  </a:solidFill>
                  <a:latin typeface="Arial"/>
                  <a:ea typeface="Arial"/>
                  <a:cs typeface="Arial"/>
                  <a:sym typeface="Arial"/>
                </a:rPr>
                <a:t>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068" name="Google Shape;1068;p60"/>
            <p:cNvSpPr txBox="1"/>
            <p:nvPr/>
          </p:nvSpPr>
          <p:spPr>
            <a:xfrm>
              <a:off x="5490505" y="4377662"/>
              <a:ext cx="2507978"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grpSp>
          <p:nvGrpSpPr>
            <p:cNvPr id="1069" name="Google Shape;1069;p60"/>
            <p:cNvGrpSpPr/>
            <p:nvPr/>
          </p:nvGrpSpPr>
          <p:grpSpPr>
            <a:xfrm>
              <a:off x="796457" y="2543402"/>
              <a:ext cx="8284313" cy="3514497"/>
              <a:chOff x="796457" y="2543403"/>
              <a:chExt cx="8284313" cy="2660718"/>
            </a:xfrm>
          </p:grpSpPr>
          <p:sp>
            <p:nvSpPr>
              <p:cNvPr id="1070" name="Google Shape;1070;p60"/>
              <p:cNvSpPr/>
              <p:nvPr/>
            </p:nvSpPr>
            <p:spPr>
              <a:xfrm>
                <a:off x="796457" y="2543403"/>
                <a:ext cx="8284313" cy="2660718"/>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nvGrpSpPr>
              <p:cNvPr id="1071" name="Google Shape;1071;p60"/>
              <p:cNvGrpSpPr/>
              <p:nvPr/>
            </p:nvGrpSpPr>
            <p:grpSpPr>
              <a:xfrm>
                <a:off x="1025264" y="2744543"/>
                <a:ext cx="7826676" cy="2258720"/>
                <a:chOff x="1025264" y="2744543"/>
                <a:chExt cx="7826676" cy="2258720"/>
              </a:xfrm>
            </p:grpSpPr>
            <p:sp>
              <p:nvSpPr>
                <p:cNvPr id="1072" name="Google Shape;1072;p60"/>
                <p:cNvSpPr/>
                <p:nvPr/>
              </p:nvSpPr>
              <p:spPr>
                <a:xfrm>
                  <a:off x="4938324" y="2744543"/>
                  <a:ext cx="0" cy="2258720"/>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3" name="Google Shape;1073;p60"/>
                <p:cNvSpPr/>
                <p:nvPr/>
              </p:nvSpPr>
              <p:spPr>
                <a:xfrm>
                  <a:off x="1025264" y="3798729"/>
                  <a:ext cx="7826676"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sp>
          <p:nvSpPr>
            <p:cNvPr id="1074" name="Google Shape;1074;p60"/>
            <p:cNvSpPr/>
            <p:nvPr/>
          </p:nvSpPr>
          <p:spPr>
            <a:xfrm>
              <a:off x="5185589" y="4382498"/>
              <a:ext cx="233436" cy="25606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5" name="Google Shape;1075;p60"/>
            <p:cNvSpPr/>
            <p:nvPr/>
          </p:nvSpPr>
          <p:spPr>
            <a:xfrm>
              <a:off x="5184172" y="2750780"/>
              <a:ext cx="231594" cy="2543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6" name="Google Shape;1076;p60"/>
            <p:cNvSpPr/>
            <p:nvPr/>
          </p:nvSpPr>
          <p:spPr>
            <a:xfrm>
              <a:off x="1025260" y="2729073"/>
              <a:ext cx="271151" cy="2974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7" name="Google Shape;1077;p60"/>
            <p:cNvSpPr/>
            <p:nvPr/>
          </p:nvSpPr>
          <p:spPr>
            <a:xfrm>
              <a:off x="1062975" y="4356068"/>
              <a:ext cx="233436" cy="25606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84" name="Google Shape;1084;p6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085" name="Google Shape;1085;p6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86" name="Google Shape;1086;p6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#3: Phân tích</a:t>
            </a:r>
            <a:endParaRPr sz="1400">
              <a:solidFill>
                <a:srgbClr val="262626"/>
              </a:solidFill>
              <a:latin typeface="Arial"/>
              <a:ea typeface="Arial"/>
              <a:cs typeface="Arial"/>
              <a:sym typeface="Arial"/>
            </a:endParaRPr>
          </a:p>
        </p:txBody>
      </p:sp>
      <p:grpSp>
        <p:nvGrpSpPr>
          <p:cNvPr id="1087" name="Google Shape;1087;p61"/>
          <p:cNvGrpSpPr/>
          <p:nvPr/>
        </p:nvGrpSpPr>
        <p:grpSpPr>
          <a:xfrm>
            <a:off x="2442422" y="2564058"/>
            <a:ext cx="5323201" cy="1675275"/>
            <a:chOff x="2441617" y="2563781"/>
            <a:chExt cx="5324908" cy="1675812"/>
          </a:xfrm>
        </p:grpSpPr>
        <p:sp>
          <p:nvSpPr>
            <p:cNvPr id="1088" name="Google Shape;1088;p61"/>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89" name="Google Shape;1089;p61"/>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090" name="Google Shape;1090;p61"/>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1" name="Google Shape;1091;p61"/>
            <p:cNvSpPr txBox="1"/>
            <p:nvPr/>
          </p:nvSpPr>
          <p:spPr>
            <a:xfrm>
              <a:off x="3530812" y="363722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092" name="Google Shape;1092;p61"/>
            <p:cNvSpPr/>
            <p:nvPr/>
          </p:nvSpPr>
          <p:spPr>
            <a:xfrm>
              <a:off x="4538882"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093" name="Google Shape;1093;p61"/>
            <p:cNvSpPr txBox="1"/>
            <p:nvPr/>
          </p:nvSpPr>
          <p:spPr>
            <a:xfrm>
              <a:off x="4579444" y="296788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Phân tích</a:t>
              </a:r>
              <a:endParaRPr sz="1400">
                <a:solidFill>
                  <a:srgbClr val="FFFFFF"/>
                </a:solidFill>
                <a:latin typeface="Arial"/>
                <a:ea typeface="Arial"/>
                <a:cs typeface="Arial"/>
                <a:sym typeface="Arial"/>
              </a:endParaRPr>
            </a:p>
          </p:txBody>
        </p:sp>
        <p:sp>
          <p:nvSpPr>
            <p:cNvPr id="1094" name="Google Shape;1094;p61"/>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5" name="Google Shape;1095;p61"/>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6" name="Google Shape;1096;p61"/>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1097" name="Google Shape;1097;p61"/>
          <p:cNvSpPr/>
          <p:nvPr/>
        </p:nvSpPr>
        <p:spPr>
          <a:xfrm>
            <a:off x="712560" y="4700124"/>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Nội tâm hóa vấn đề như của chính mình.</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thêm về tính cách và hiểu tình huống và hoàn cảnh sâu sắc hơn</a:t>
            </a:r>
            <a:endParaRPr sz="1300">
              <a:solidFill>
                <a:srgbClr val="262626"/>
              </a:solidFill>
              <a:latin typeface="Arial"/>
              <a:ea typeface="Arial"/>
              <a:cs typeface="Arial"/>
              <a:sym typeface="Arial"/>
            </a:endParaRPr>
          </a:p>
        </p:txBody>
      </p:sp>
      <p:sp>
        <p:nvSpPr>
          <p:cNvPr id="1098" name="Google Shape;1098;p61"/>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05" name="Google Shape;1105;p6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06" name="Google Shape;1106;p6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07" name="Google Shape;1107;p6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08" name="Google Shape;1108;p62"/>
          <p:cNvSpPr/>
          <p:nvPr/>
        </p:nvSpPr>
        <p:spPr>
          <a:xfrm>
            <a:off x="710973" y="2603006"/>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Persona là một người giả định đại diện cho kiểu người có thể sử dụng sản phẩm hoặc dịch vụ và dựa trên dữ liệu thu được từ các cuộc khảo sát khác nhau.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Thông qua quá trình thiết lập Persona mà chúng tôi nghĩ là ai là giải pháp, suy nghĩ về vị trí của người thụ hưởng và xây dựng sự đồng thuận, Persona được tạo trong quá trình Phân tích tiếp tục là một công cụ để xác định những gì người nhận thực sự cần. Nếu chúng ta có thể thực sự hiểu và đồng cảm với tính cách mà chúng ta đã tạo ra, thì giải pháp mà chúng ta sắp tạo ra sẽ là một giải pháp cần thiết và bền vững cho thế giới.</a:t>
            </a:r>
            <a:endParaRPr b="0" i="0" sz="1300" u="none" cap="none" strike="noStrike">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tạo Personas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nghiên cứu, chúng ta thấy mình có thể dự đoán chính xác nhất cách một người nào đó sẽ hành xử trong một tình huống và môi trường cụ thể. Bạn không cần sử dụng khảo sát thực tế mà giống như giới thiệu bạn thân của tôi, hãy vẽ một Persona với cá tính riêng biệt.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phải lo lắng rằng Persona sẽ có vẻ thiên vị. Personas không cần phải được khái quát hóa. Họ vẽ Personas một cách đặc trưng mặc dù chúng hơi cực đoan.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15" name="Google Shape;1115;p6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16" name="Google Shape;1116;p6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17" name="Google Shape;1117;p6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18" name="Google Shape;1118;p63"/>
          <p:cNvSpPr/>
          <p:nvPr/>
        </p:nvSpPr>
        <p:spPr>
          <a:xfrm>
            <a:off x="710973" y="2603005"/>
            <a:ext cx="8630057" cy="104788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Nhân khẩu học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Bằng cách thiết lập các yếu tố khách quan mô tả tính cách, chẳng hạn như tuổi tác, giới tính và nghề nghiệp, mọi người sẽ dễ dàng nghĩ về người đó là ai. Bằng cách chia nhỏ cá tính với thông tin cơ bản này, nó sẽ trở nên rõ ràng cá tính đó đại diện cho nhóm người nào.</a:t>
            </a:r>
            <a:endParaRPr b="0" i="0" sz="1300" u="none" cap="none" strike="noStrike">
              <a:solidFill>
                <a:srgbClr val="262626"/>
              </a:solidFill>
              <a:latin typeface="Arial"/>
              <a:ea typeface="Arial"/>
              <a:cs typeface="Arial"/>
              <a:sym typeface="Arial"/>
            </a:endParaRPr>
          </a:p>
        </p:txBody>
      </p:sp>
      <p:sp>
        <p:nvSpPr>
          <p:cNvPr id="1119" name="Google Shape;1119;p63"/>
          <p:cNvSpPr/>
          <p:nvPr/>
        </p:nvSpPr>
        <p:spPr>
          <a:xfrm>
            <a:off x="1328447" y="4150130"/>
            <a:ext cx="7211377" cy="155567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_____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Công việc của tôi là ________________, và những gì tôi làm là ___________________.</a:t>
            </a:r>
            <a:endParaRPr sz="1400">
              <a:solidFill>
                <a:srgbClr val="1428A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26" name="Google Shape;1126;p6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27" name="Google Shape;1127;p6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28" name="Google Shape;1128;p6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29" name="Google Shape;1129;p64"/>
          <p:cNvSpPr/>
          <p:nvPr/>
        </p:nvSpPr>
        <p:spPr>
          <a:xfrm>
            <a:off x="710973" y="2603005"/>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Điểm tiếp xúc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sắp đặt để gặp những người như thế nào, mang theo những vật dụng gì, và trong môi trường nào?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xem xét cuộc sống của Persona thông qua các nhóm xã hội, vật phẩm thiết yếu và môi trường chính, chúng tôi có thể vạch ra cụ thể những gì người nhận muốn trong một môi trường và những yếu tố nào cần được xem xét để giải pháp có ý nghĩa được sử dụng cho sự phát triển trong tương lai.</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Nhóm xã hội: Persona sống cùng, nói chuyện và chia sẻ suy nghĩ của mình với những người như thế nào? Tôi nghĩ về những người xung quanh Persona, và tôi nghĩ về ai và tại sao lại như vậy.</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Vật phẩm thiết yếu: Những vật phẩm nào Persona luôn mang theo hoặc là những vật phẩm quan trọng? Trong khi xem xét các vật phẩm thiết yếu, chúng tôi cũng nghĩ về lý do tại sao những vật phẩm đó lại cần thiết cho Persona.</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Môi trường chính: Personas thường dành thời gian của họ ở đâu? Hãy nghĩ về tất cả, bao gồm môi trường vật lý như trường học, cửa hàng, ngân hàng và bến xe buýt, cũng như môi trường kỹ thuật số như trang web, trang SNS và ứng dụng dành cho thiết bị di động.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36" name="Google Shape;1136;p6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37" name="Google Shape;1137;p6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38" name="Google Shape;1138;p6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39" name="Google Shape;1139;p65"/>
          <p:cNvSpPr/>
          <p:nvPr/>
        </p:nvSpPr>
        <p:spPr>
          <a:xfrm>
            <a:off x="710973" y="2603005"/>
            <a:ext cx="8630057" cy="245881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Giá trị</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những phát hiện từ các cuộc khảo sát khác nhau, nó xác định 'giá trị' mà người thụ hưởng nghĩ một cách có ý nghĩa. Người này nghĩ gì là điều quan trọng nhất? Điều gì làm cho người này hạnh phúc? Có bất cứ điều gì bạn cố gắng để giữ?</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những câu hỏi sau đây, hãy thử tìm giá trị cốt lõi mà Persona của chúng ta có.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quyết vấn đề đi đúng hướng, việc tìm ra giá trị cốt lõi mà Persona cho là có ý nghĩa là vô cùng quan trọng.</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140" name="Google Shape;1140;p65"/>
          <p:cNvSpPr/>
          <p:nvPr/>
        </p:nvSpPr>
        <p:spPr>
          <a:xfrm>
            <a:off x="1328841" y="4704053"/>
            <a:ext cx="7459949" cy="1353005"/>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Điều làm tôi thích thú là _______________________________________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______________________________________.</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______________________________________________ .</a:t>
            </a:r>
            <a:endParaRPr sz="1400">
              <a:solidFill>
                <a:srgbClr val="1428A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47" name="Google Shape;1147;p6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48" name="Google Shape;1148;p6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49" name="Google Shape;1149;p6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50" name="Google Shape;1150;p66"/>
          <p:cNvSpPr/>
          <p:nvPr/>
        </p:nvSpPr>
        <p:spPr>
          <a:xfrm>
            <a:off x="710973" y="2603005"/>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Ứng xử</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các hành động phản ánh các giá trị cốt lõi của Persona.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Ngay cả trong cùng một tình huống có vấn đề, hành vi của mọi người có thể khác nhau tùy thuộc vào những gì họ coi trọng.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Xem xét và liệt kê các hành vi liên quan trực tiếp hoặc gián tiếp đến các vấn đề mà chúng tôi đã xác định thể hiện tốt nhất suy nghĩ của Persona.</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57" name="Google Shape;1157;p6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58" name="Google Shape;1158;p6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59" name="Google Shape;1159;p6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60" name="Google Shape;1160;p67"/>
          <p:cNvSpPr/>
          <p:nvPr/>
        </p:nvSpPr>
        <p:spPr>
          <a:xfrm>
            <a:off x="710973" y="2603005"/>
            <a:ext cx="8630057" cy="225808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   Mong muốn</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những gì người thụ hưởng muốn dựa trên các giá trị và hành vi cốt lõi của họ.</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suy nghĩ cụ thể về những gì người thụ hưởng muốn và diễn đạt nó trong một câu, chúng tôi đặt ra hướng giải pháp mà chúng tôi sẽ phát triển trong tương lai.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Persona cảm thấy một số điều bất tiện nào và bạn muốn chúng được giải quyết theo hướng nào trong tương lai?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đầu tiên cần được giải quyết là gì? Điều gì có thể tốt hơn bây giờ?</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Nhìn vào những mong muốn được mô tả bằng tâm trí của Persona và suy nghĩ về các ưu tiên của họ.</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67" name="Google Shape;1167;p6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68" name="Google Shape;1168;p6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69" name="Google Shape;1169;p6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 (Ví dụ):</a:t>
            </a:r>
            <a:endParaRPr/>
          </a:p>
        </p:txBody>
      </p:sp>
      <p:sp>
        <p:nvSpPr>
          <p:cNvPr id="1170" name="Google Shape;1170;p68"/>
          <p:cNvSpPr/>
          <p:nvPr/>
        </p:nvSpPr>
        <p:spPr>
          <a:xfrm>
            <a:off x="1373823" y="3172368"/>
            <a:ext cx="7022418" cy="220741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55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Tôi là một công nhân xây dựng được trả lương hàng ngày, và những gì tôi làm là xây dựng những ngôi nhà nằm ở khu vực ngoại ô.</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thích thú là phiếu ăn uống do chính quyền thành phố cung cấp.</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tiết kiệm tiền nhiều nhất có thể vì tôi có thể không có việc để làm nếu tôi già đi.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hiện tượng mờ trong mắt gần đây làm tôi rất khó chịu.</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đạt được sự ổn định kinh tế mà không phải lo lắng về sinh kế</a:t>
            </a:r>
            <a:endParaRPr sz="1400">
              <a:solidFill>
                <a:srgbClr val="1428A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77" name="Google Shape;1177;p6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78" name="Google Shape;1178;p6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79" name="Google Shape;1179;p6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 (Ví dụ):</a:t>
            </a:r>
            <a:endParaRPr/>
          </a:p>
        </p:txBody>
      </p:sp>
      <p:grpSp>
        <p:nvGrpSpPr>
          <p:cNvPr id="1180" name="Google Shape;1180;p69"/>
          <p:cNvGrpSpPr/>
          <p:nvPr/>
        </p:nvGrpSpPr>
        <p:grpSpPr>
          <a:xfrm>
            <a:off x="489318" y="2701100"/>
            <a:ext cx="8853300" cy="3355958"/>
            <a:chOff x="489318" y="2701100"/>
            <a:chExt cx="8853300" cy="3355958"/>
          </a:xfrm>
        </p:grpSpPr>
        <p:grpSp>
          <p:nvGrpSpPr>
            <p:cNvPr id="1181" name="Google Shape;1181;p69"/>
            <p:cNvGrpSpPr/>
            <p:nvPr/>
          </p:nvGrpSpPr>
          <p:grpSpPr>
            <a:xfrm>
              <a:off x="560209" y="2701100"/>
              <a:ext cx="8782409" cy="3355958"/>
              <a:chOff x="560389" y="1520826"/>
              <a:chExt cx="8785225" cy="4537075"/>
            </a:xfrm>
          </p:grpSpPr>
          <p:sp>
            <p:nvSpPr>
              <p:cNvPr id="1182" name="Google Shape;1182;p69"/>
              <p:cNvSpPr/>
              <p:nvPr/>
            </p:nvSpPr>
            <p:spPr>
              <a:xfrm>
                <a:off x="560389" y="152082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55/ Nam</a:t>
                </a:r>
                <a:endParaRPr sz="1200">
                  <a:solidFill>
                    <a:srgbClr val="000000"/>
                  </a:solidFill>
                  <a:latin typeface="Arial"/>
                  <a:ea typeface="Arial"/>
                  <a:cs typeface="Arial"/>
                  <a:sym typeface="Arial"/>
                </a:endParaRPr>
              </a:p>
            </p:txBody>
          </p:sp>
          <p:sp>
            <p:nvSpPr>
              <p:cNvPr id="1183" name="Google Shape;1183;p69"/>
              <p:cNvSpPr/>
              <p:nvPr/>
            </p:nvSpPr>
            <p:spPr>
              <a:xfrm>
                <a:off x="560389" y="244283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Công nhân xây dựng lương ngày</a:t>
                </a:r>
                <a:endParaRPr sz="1200">
                  <a:solidFill>
                    <a:srgbClr val="000000"/>
                  </a:solidFill>
                  <a:latin typeface="Arial"/>
                  <a:ea typeface="Arial"/>
                  <a:cs typeface="Arial"/>
                  <a:sym typeface="Arial"/>
                </a:endParaRPr>
              </a:p>
            </p:txBody>
          </p:sp>
          <p:sp>
            <p:nvSpPr>
              <p:cNvPr id="1184" name="Google Shape;1184;p69"/>
              <p:cNvSpPr/>
              <p:nvPr/>
            </p:nvSpPr>
            <p:spPr>
              <a:xfrm>
                <a:off x="560389" y="336483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Cộng đồng chưa được phục vụ</a:t>
                </a:r>
                <a:endParaRPr sz="1200">
                  <a:solidFill>
                    <a:srgbClr val="000000"/>
                  </a:solidFill>
                  <a:latin typeface="Arial"/>
                  <a:ea typeface="Arial"/>
                  <a:cs typeface="Arial"/>
                  <a:sym typeface="Arial"/>
                </a:endParaRPr>
              </a:p>
            </p:txBody>
          </p:sp>
          <p:sp>
            <p:nvSpPr>
              <p:cNvPr id="1185" name="Google Shape;1185;p69"/>
              <p:cNvSpPr/>
              <p:nvPr/>
            </p:nvSpPr>
            <p:spPr>
              <a:xfrm>
                <a:off x="560389" y="428684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Sống ở ngoại thành</a:t>
                </a:r>
                <a:endParaRPr sz="1200">
                  <a:solidFill>
                    <a:srgbClr val="000000"/>
                  </a:solidFill>
                  <a:latin typeface="Arial"/>
                  <a:ea typeface="Arial"/>
                  <a:cs typeface="Arial"/>
                  <a:sym typeface="Arial"/>
                </a:endParaRPr>
              </a:p>
            </p:txBody>
          </p:sp>
          <p:sp>
            <p:nvSpPr>
              <p:cNvPr id="1186" name="Google Shape;1186;p69"/>
              <p:cNvSpPr/>
              <p:nvPr/>
            </p:nvSpPr>
            <p:spPr>
              <a:xfrm>
                <a:off x="560389" y="520884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Máy đo đường huyết</a:t>
                </a:r>
                <a:endParaRPr sz="1200">
                  <a:solidFill>
                    <a:schemeClr val="dk1"/>
                  </a:solidFill>
                  <a:latin typeface="Arial"/>
                  <a:ea typeface="Arial"/>
                  <a:cs typeface="Arial"/>
                  <a:sym typeface="Arial"/>
                </a:endParaRPr>
              </a:p>
            </p:txBody>
          </p:sp>
          <p:sp>
            <p:nvSpPr>
              <p:cNvPr id="1187" name="Google Shape;1187;p69"/>
              <p:cNvSpPr/>
              <p:nvPr/>
            </p:nvSpPr>
            <p:spPr>
              <a:xfrm>
                <a:off x="3405189" y="1520826"/>
                <a:ext cx="5940425" cy="268719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88" name="Google Shape;1188;p69"/>
              <p:cNvSpPr/>
              <p:nvPr/>
            </p:nvSpPr>
            <p:spPr>
              <a:xfrm>
                <a:off x="3405189" y="1520826"/>
                <a:ext cx="5940425" cy="32067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89" name="Google Shape;1189;p69"/>
              <p:cNvSpPr/>
              <p:nvPr/>
            </p:nvSpPr>
            <p:spPr>
              <a:xfrm>
                <a:off x="3887788"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Đến phòng khám y tế để kiểm tra các bệnh về mắt</a:t>
                </a:r>
                <a:endParaRPr sz="1200">
                  <a:solidFill>
                    <a:schemeClr val="dk1"/>
                  </a:solidFill>
                  <a:latin typeface="Arial"/>
                  <a:ea typeface="Arial"/>
                  <a:cs typeface="Arial"/>
                  <a:sym typeface="Arial"/>
                </a:endParaRPr>
              </a:p>
            </p:txBody>
          </p:sp>
          <p:sp>
            <p:nvSpPr>
              <p:cNvPr id="1190" name="Google Shape;1190;p69"/>
              <p:cNvSpPr/>
              <p:nvPr/>
            </p:nvSpPr>
            <p:spPr>
              <a:xfrm>
                <a:off x="569080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Nhận tư vấn y tế với chi phí y tế thấp hoặc miễn phí</a:t>
                </a:r>
                <a:endParaRPr sz="1200">
                  <a:solidFill>
                    <a:schemeClr val="dk1"/>
                  </a:solidFill>
                  <a:latin typeface="Arial"/>
                  <a:ea typeface="Arial"/>
                  <a:cs typeface="Arial"/>
                  <a:sym typeface="Arial"/>
                </a:endParaRPr>
              </a:p>
            </p:txBody>
          </p:sp>
          <p:sp>
            <p:nvSpPr>
              <p:cNvPr id="1191" name="Google Shape;1191;p69"/>
              <p:cNvSpPr/>
              <p:nvPr/>
            </p:nvSpPr>
            <p:spPr>
              <a:xfrm>
                <a:off x="749382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Ăn đồ ngọt không lo tiểu đường</a:t>
                </a:r>
                <a:endParaRPr sz="1200">
                  <a:solidFill>
                    <a:schemeClr val="dk1"/>
                  </a:solidFill>
                  <a:latin typeface="Arial"/>
                  <a:ea typeface="Arial"/>
                  <a:cs typeface="Arial"/>
                  <a:sym typeface="Arial"/>
                </a:endParaRPr>
              </a:p>
            </p:txBody>
          </p:sp>
          <p:sp>
            <p:nvSpPr>
              <p:cNvPr id="1192" name="Google Shape;1192;p69"/>
              <p:cNvSpPr/>
              <p:nvPr/>
            </p:nvSpPr>
            <p:spPr>
              <a:xfrm rot="5400000">
                <a:off x="5924550" y="3845537"/>
                <a:ext cx="901700" cy="800100"/>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93" name="Google Shape;1193;p69"/>
              <p:cNvSpPr txBox="1"/>
              <p:nvPr/>
            </p:nvSpPr>
            <p:spPr>
              <a:xfrm>
                <a:off x="4332379" y="1573438"/>
                <a:ext cx="56232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Giá trị</a:t>
                </a:r>
                <a:endParaRPr sz="1200">
                  <a:solidFill>
                    <a:srgbClr val="262626"/>
                  </a:solidFill>
                  <a:latin typeface="Arial"/>
                  <a:ea typeface="Arial"/>
                  <a:cs typeface="Arial"/>
                  <a:sym typeface="Arial"/>
                </a:endParaRPr>
              </a:p>
            </p:txBody>
          </p:sp>
          <p:sp>
            <p:nvSpPr>
              <p:cNvPr id="1194" name="Google Shape;1194;p69"/>
              <p:cNvSpPr txBox="1"/>
              <p:nvPr/>
            </p:nvSpPr>
            <p:spPr>
              <a:xfrm>
                <a:off x="7207315" y="1573438"/>
                <a:ext cx="618444"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Ứng xử</a:t>
                </a:r>
                <a:endParaRPr sz="1200">
                  <a:solidFill>
                    <a:srgbClr val="262626"/>
                  </a:solidFill>
                  <a:latin typeface="Arial"/>
                  <a:ea typeface="Arial"/>
                  <a:cs typeface="Arial"/>
                  <a:sym typeface="Arial"/>
                </a:endParaRPr>
              </a:p>
            </p:txBody>
          </p:sp>
          <p:grpSp>
            <p:nvGrpSpPr>
              <p:cNvPr id="1195" name="Google Shape;1195;p69"/>
              <p:cNvGrpSpPr/>
              <p:nvPr/>
            </p:nvGrpSpPr>
            <p:grpSpPr>
              <a:xfrm>
                <a:off x="3517146" y="1918809"/>
                <a:ext cx="5699464" cy="369062"/>
                <a:chOff x="3517146" y="1918809"/>
                <a:chExt cx="5699464" cy="369062"/>
              </a:xfrm>
            </p:grpSpPr>
            <p:sp>
              <p:nvSpPr>
                <p:cNvPr id="1196" name="Google Shape;1196;p69"/>
                <p:cNvSpPr/>
                <p:nvPr/>
              </p:nvSpPr>
              <p:spPr>
                <a:xfrm>
                  <a:off x="5634038" y="20334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197" name="Google Shape;1197;p69"/>
                <p:cNvSpPr/>
                <p:nvPr/>
              </p:nvSpPr>
              <p:spPr>
                <a:xfrm>
                  <a:off x="3517146" y="19188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Ổn định kinh tế</a:t>
                  </a:r>
                  <a:endParaRPr sz="1200">
                    <a:solidFill>
                      <a:schemeClr val="dk1"/>
                    </a:solidFill>
                    <a:latin typeface="Arial"/>
                    <a:ea typeface="Arial"/>
                    <a:cs typeface="Arial"/>
                    <a:sym typeface="Arial"/>
                  </a:endParaRPr>
                </a:p>
              </p:txBody>
            </p:sp>
            <p:sp>
              <p:nvSpPr>
                <p:cNvPr id="1198" name="Google Shape;1198;p69"/>
                <p:cNvSpPr/>
                <p:nvPr/>
              </p:nvSpPr>
              <p:spPr>
                <a:xfrm>
                  <a:off x="5816463" y="19188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Tìm kiếm sự ổn định kinh tế</a:t>
                  </a:r>
                  <a:endParaRPr sz="1200">
                    <a:solidFill>
                      <a:schemeClr val="dk1"/>
                    </a:solidFill>
                    <a:latin typeface="Arial"/>
                    <a:ea typeface="Arial"/>
                    <a:cs typeface="Arial"/>
                    <a:sym typeface="Arial"/>
                  </a:endParaRPr>
                </a:p>
              </p:txBody>
            </p:sp>
          </p:grpSp>
          <p:grpSp>
            <p:nvGrpSpPr>
              <p:cNvPr id="1199" name="Google Shape;1199;p69"/>
              <p:cNvGrpSpPr/>
              <p:nvPr/>
            </p:nvGrpSpPr>
            <p:grpSpPr>
              <a:xfrm>
                <a:off x="3517145" y="2368071"/>
                <a:ext cx="5699464" cy="369062"/>
                <a:chOff x="3515557" y="1944209"/>
                <a:chExt cx="5699464" cy="369062"/>
              </a:xfrm>
            </p:grpSpPr>
            <p:sp>
              <p:nvSpPr>
                <p:cNvPr id="1200" name="Google Shape;1200;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1" name="Google Shape;1201;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Người yêu đồ ngọt</a:t>
                  </a:r>
                  <a:endParaRPr sz="1200">
                    <a:solidFill>
                      <a:schemeClr val="dk1"/>
                    </a:solidFill>
                    <a:latin typeface="Arial"/>
                    <a:ea typeface="Arial"/>
                    <a:cs typeface="Arial"/>
                    <a:sym typeface="Arial"/>
                  </a:endParaRPr>
                </a:p>
              </p:txBody>
            </p:sp>
            <p:sp>
              <p:nvSpPr>
                <p:cNvPr id="1202" name="Google Shape;1202;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Ăn đồ ngọt mà bị tiểu đường</a:t>
                  </a:r>
                  <a:endParaRPr sz="1200">
                    <a:solidFill>
                      <a:schemeClr val="dk1"/>
                    </a:solidFill>
                    <a:latin typeface="Arial"/>
                    <a:ea typeface="Arial"/>
                    <a:cs typeface="Arial"/>
                    <a:sym typeface="Arial"/>
                  </a:endParaRPr>
                </a:p>
              </p:txBody>
            </p:sp>
          </p:grpSp>
          <p:grpSp>
            <p:nvGrpSpPr>
              <p:cNvPr id="1203" name="Google Shape;1203;p69"/>
              <p:cNvGrpSpPr/>
              <p:nvPr/>
            </p:nvGrpSpPr>
            <p:grpSpPr>
              <a:xfrm>
                <a:off x="3517145" y="2816954"/>
                <a:ext cx="5699464" cy="369062"/>
                <a:chOff x="3515557" y="1944209"/>
                <a:chExt cx="5699464" cy="369062"/>
              </a:xfrm>
            </p:grpSpPr>
            <p:sp>
              <p:nvSpPr>
                <p:cNvPr id="1204" name="Google Shape;1204;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5" name="Google Shape;1205;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Kẻ nghiện rượu</a:t>
                  </a:r>
                  <a:endParaRPr sz="1200">
                    <a:solidFill>
                      <a:schemeClr val="dk1"/>
                    </a:solidFill>
                    <a:latin typeface="Arial"/>
                    <a:ea typeface="Arial"/>
                    <a:cs typeface="Arial"/>
                    <a:sym typeface="Arial"/>
                  </a:endParaRPr>
                </a:p>
              </p:txBody>
            </p:sp>
            <p:sp>
              <p:nvSpPr>
                <p:cNvPr id="1206" name="Google Shape;1206;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Uống một chai rượu mỗi ngày</a:t>
                  </a:r>
                  <a:endParaRPr sz="1200">
                    <a:solidFill>
                      <a:schemeClr val="dk1"/>
                    </a:solidFill>
                    <a:latin typeface="Arial"/>
                    <a:ea typeface="Arial"/>
                    <a:cs typeface="Arial"/>
                    <a:sym typeface="Arial"/>
                  </a:endParaRPr>
                </a:p>
              </p:txBody>
            </p:sp>
          </p:grpSp>
          <p:grpSp>
            <p:nvGrpSpPr>
              <p:cNvPr id="1207" name="Google Shape;1207;p69"/>
              <p:cNvGrpSpPr/>
              <p:nvPr/>
            </p:nvGrpSpPr>
            <p:grpSpPr>
              <a:xfrm>
                <a:off x="3517145" y="3266595"/>
                <a:ext cx="5699464" cy="369062"/>
                <a:chOff x="3515557" y="1944209"/>
                <a:chExt cx="5699464" cy="369062"/>
              </a:xfrm>
            </p:grpSpPr>
            <p:sp>
              <p:nvSpPr>
                <p:cNvPr id="1208" name="Google Shape;1208;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9" name="Google Shape;1209;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Sinh hoạt phí</a:t>
                  </a:r>
                  <a:endParaRPr sz="1200">
                    <a:solidFill>
                      <a:schemeClr val="dk1"/>
                    </a:solidFill>
                    <a:latin typeface="Arial"/>
                    <a:ea typeface="Arial"/>
                    <a:cs typeface="Arial"/>
                    <a:sym typeface="Arial"/>
                  </a:endParaRPr>
                </a:p>
              </p:txBody>
            </p:sp>
            <p:sp>
              <p:nvSpPr>
                <p:cNvPr id="1210" name="Google Shape;1210;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Luôn mua hàng với giá thấp nhất</a:t>
                  </a:r>
                  <a:endParaRPr sz="1200">
                    <a:solidFill>
                      <a:schemeClr val="dk1"/>
                    </a:solidFill>
                    <a:latin typeface="Arial"/>
                    <a:ea typeface="Arial"/>
                    <a:cs typeface="Arial"/>
                    <a:sym typeface="Arial"/>
                  </a:endParaRPr>
                </a:p>
              </p:txBody>
            </p:sp>
          </p:grpSp>
          <p:grpSp>
            <p:nvGrpSpPr>
              <p:cNvPr id="1211" name="Google Shape;1211;p69"/>
              <p:cNvGrpSpPr/>
              <p:nvPr/>
            </p:nvGrpSpPr>
            <p:grpSpPr>
              <a:xfrm>
                <a:off x="3517145" y="3715857"/>
                <a:ext cx="5699464" cy="369062"/>
                <a:chOff x="3515557" y="1944209"/>
                <a:chExt cx="5699464" cy="369062"/>
              </a:xfrm>
            </p:grpSpPr>
            <p:sp>
              <p:nvSpPr>
                <p:cNvPr id="1212" name="Google Shape;1212;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13" name="Google Shape;1213;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14" name="Google Shape;1214;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sp>
            <p:nvSpPr>
              <p:cNvPr id="1215" name="Google Shape;1215;p69"/>
              <p:cNvSpPr txBox="1"/>
              <p:nvPr/>
            </p:nvSpPr>
            <p:spPr>
              <a:xfrm>
                <a:off x="4216291" y="4860321"/>
                <a:ext cx="943958"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1</a:t>
                </a:r>
                <a:endParaRPr/>
              </a:p>
            </p:txBody>
          </p:sp>
          <p:sp>
            <p:nvSpPr>
              <p:cNvPr id="1216" name="Google Shape;1216;p69"/>
              <p:cNvSpPr txBox="1"/>
              <p:nvPr/>
            </p:nvSpPr>
            <p:spPr>
              <a:xfrm>
                <a:off x="6014500" y="4860321"/>
                <a:ext cx="953580"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2</a:t>
                </a:r>
                <a:endParaRPr/>
              </a:p>
            </p:txBody>
          </p:sp>
          <p:sp>
            <p:nvSpPr>
              <p:cNvPr id="1217" name="Google Shape;1217;p69"/>
              <p:cNvSpPr txBox="1"/>
              <p:nvPr/>
            </p:nvSpPr>
            <p:spPr>
              <a:xfrm>
                <a:off x="7815916" y="4860321"/>
                <a:ext cx="956786"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3</a:t>
                </a:r>
                <a:endParaRPr/>
              </a:p>
            </p:txBody>
          </p:sp>
          <p:sp>
            <p:nvSpPr>
              <p:cNvPr id="1218" name="Google Shape;1218;p69"/>
              <p:cNvSpPr txBox="1"/>
              <p:nvPr/>
            </p:nvSpPr>
            <p:spPr>
              <a:xfrm>
                <a:off x="1327219" y="1550900"/>
                <a:ext cx="115081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Tuổi / Giới tính</a:t>
                </a:r>
                <a:endParaRPr sz="1200">
                  <a:solidFill>
                    <a:srgbClr val="1428A0"/>
                  </a:solidFill>
                  <a:latin typeface="Arial"/>
                  <a:ea typeface="Arial"/>
                  <a:cs typeface="Arial"/>
                  <a:sym typeface="Arial"/>
                </a:endParaRPr>
              </a:p>
            </p:txBody>
          </p:sp>
          <p:sp>
            <p:nvSpPr>
              <p:cNvPr id="1219" name="Google Shape;1219;p69"/>
              <p:cNvSpPr txBox="1"/>
              <p:nvPr/>
            </p:nvSpPr>
            <p:spPr>
              <a:xfrm>
                <a:off x="1394562" y="2477999"/>
                <a:ext cx="1016117"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Nghề nghiệp</a:t>
                </a:r>
                <a:endParaRPr sz="1200">
                  <a:solidFill>
                    <a:srgbClr val="1428A0"/>
                  </a:solidFill>
                  <a:latin typeface="Arial"/>
                  <a:ea typeface="Arial"/>
                  <a:cs typeface="Arial"/>
                  <a:sym typeface="Arial"/>
                </a:endParaRPr>
              </a:p>
            </p:txBody>
          </p:sp>
          <p:sp>
            <p:nvSpPr>
              <p:cNvPr id="1220" name="Google Shape;1220;p69"/>
              <p:cNvSpPr txBox="1"/>
              <p:nvPr/>
            </p:nvSpPr>
            <p:spPr>
              <a:xfrm>
                <a:off x="1404183" y="3417800"/>
                <a:ext cx="996875"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Nhóm xã hội</a:t>
                </a:r>
                <a:endParaRPr sz="1200">
                  <a:solidFill>
                    <a:srgbClr val="1428A0"/>
                  </a:solidFill>
                  <a:latin typeface="Arial"/>
                  <a:ea typeface="Arial"/>
                  <a:cs typeface="Arial"/>
                  <a:sym typeface="Arial"/>
                </a:endParaRPr>
              </a:p>
            </p:txBody>
          </p:sp>
          <p:sp>
            <p:nvSpPr>
              <p:cNvPr id="1221" name="Google Shape;1221;p69"/>
              <p:cNvSpPr txBox="1"/>
              <p:nvPr/>
            </p:nvSpPr>
            <p:spPr>
              <a:xfrm>
                <a:off x="1251855" y="4332198"/>
                <a:ext cx="130154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Hoàn cảnh xã hội</a:t>
                </a:r>
                <a:endParaRPr sz="1200">
                  <a:solidFill>
                    <a:srgbClr val="1428A0"/>
                  </a:solidFill>
                  <a:latin typeface="Arial"/>
                  <a:ea typeface="Arial"/>
                  <a:cs typeface="Arial"/>
                  <a:sym typeface="Arial"/>
                </a:endParaRPr>
              </a:p>
            </p:txBody>
          </p:sp>
          <p:sp>
            <p:nvSpPr>
              <p:cNvPr id="1222" name="Google Shape;1222;p69"/>
              <p:cNvSpPr txBox="1"/>
              <p:nvPr/>
            </p:nvSpPr>
            <p:spPr>
              <a:xfrm>
                <a:off x="1182097" y="5246599"/>
                <a:ext cx="1441048"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Vật phẩm thiết yếu</a:t>
                </a:r>
                <a:endParaRPr sz="1200">
                  <a:solidFill>
                    <a:srgbClr val="1428A0"/>
                  </a:solidFill>
                  <a:latin typeface="Arial"/>
                  <a:ea typeface="Arial"/>
                  <a:cs typeface="Arial"/>
                  <a:sym typeface="Arial"/>
                </a:endParaRPr>
              </a:p>
            </p:txBody>
          </p:sp>
        </p:grpSp>
        <p:pic>
          <p:nvPicPr>
            <p:cNvPr descr="Construction worker" id="1223" name="Google Shape;1223;p69"/>
            <p:cNvPicPr preferRelativeResize="0"/>
            <p:nvPr/>
          </p:nvPicPr>
          <p:blipFill rotWithShape="1">
            <a:blip r:embed="rId3">
              <a:alphaModFix/>
            </a:blip>
            <a:srcRect b="0" l="0" r="0" t="0"/>
            <a:stretch/>
          </p:blipFill>
          <p:spPr>
            <a:xfrm>
              <a:off x="489318" y="2829471"/>
              <a:ext cx="829970" cy="82997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81" name="Google Shape;181;p7"/>
          <p:cNvSpPr txBox="1"/>
          <p:nvPr>
            <p:ph idx="2" type="body"/>
          </p:nvPr>
        </p:nvSpPr>
        <p:spPr>
          <a:xfrm>
            <a:off x="535872" y="1501281"/>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Đường dẫn dữ liệu lớn: Vai trò của kỹ thuật dữ liệu</a:t>
            </a:r>
            <a:endParaRPr>
              <a:latin typeface="Arial"/>
              <a:ea typeface="Arial"/>
              <a:cs typeface="Arial"/>
              <a:sym typeface="Arial"/>
            </a:endParaRPr>
          </a:p>
        </p:txBody>
      </p:sp>
      <p:sp>
        <p:nvSpPr>
          <p:cNvPr id="182" name="Google Shape;182;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83" name="Google Shape;183;p7"/>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Chuẩn bị dữ liệu</a:t>
            </a:r>
            <a:endParaRPr/>
          </a:p>
          <a:p>
            <a:pPr indent="-182563" lvl="1" marL="360363" rtl="0" algn="l">
              <a:lnSpc>
                <a:spcPct val="138461"/>
              </a:lnSpc>
              <a:spcBef>
                <a:spcPts val="500"/>
              </a:spcBef>
              <a:spcAft>
                <a:spcPts val="0"/>
              </a:spcAft>
              <a:buClr>
                <a:srgbClr val="262626"/>
              </a:buClr>
              <a:buSzPts val="1040"/>
              <a:buChar char="•"/>
            </a:pPr>
            <a:r>
              <a:rPr lang="en-US"/>
              <a:t>Nỗ lực hợp tác giữa các kỹ sư dữ liệu và nhà khoa học dữ liệu</a:t>
            </a:r>
            <a:endParaRPr/>
          </a:p>
          <a:p>
            <a:pPr indent="-182563" lvl="1" marL="360363" rtl="0" algn="l">
              <a:lnSpc>
                <a:spcPct val="138461"/>
              </a:lnSpc>
              <a:spcBef>
                <a:spcPts val="500"/>
              </a:spcBef>
              <a:spcAft>
                <a:spcPts val="0"/>
              </a:spcAft>
              <a:buClr>
                <a:srgbClr val="262626"/>
              </a:buClr>
              <a:buSzPts val="1040"/>
              <a:buChar char="•"/>
            </a:pPr>
            <a:r>
              <a:rPr lang="en-US"/>
              <a:t>Mở rộng và làm phong phú tập dữ liệu</a:t>
            </a:r>
            <a:endParaRPr/>
          </a:p>
          <a:p>
            <a:pPr indent="-182563" lvl="1" marL="360363" rtl="0" algn="l">
              <a:lnSpc>
                <a:spcPct val="138461"/>
              </a:lnSpc>
              <a:spcBef>
                <a:spcPts val="500"/>
              </a:spcBef>
              <a:spcAft>
                <a:spcPts val="0"/>
              </a:spcAft>
              <a:buClr>
                <a:srgbClr val="262626"/>
              </a:buClr>
              <a:buSzPts val="1040"/>
              <a:buChar char="•"/>
            </a:pPr>
            <a:r>
              <a:rPr lang="en-US"/>
              <a:t>Tiền xử lý dữ liệu để chuẩn bị cho AI và Mô hình hóa</a:t>
            </a:r>
            <a:endParaRPr/>
          </a:p>
        </p:txBody>
      </p:sp>
      <p:pic>
        <p:nvPicPr>
          <p:cNvPr id="184" name="Google Shape;184;p7"/>
          <p:cNvPicPr preferRelativeResize="0"/>
          <p:nvPr/>
        </p:nvPicPr>
        <p:blipFill rotWithShape="1">
          <a:blip r:embed="rId3">
            <a:alphaModFix/>
          </a:blip>
          <a:srcRect b="0" l="0" r="0" t="0"/>
          <a:stretch/>
        </p:blipFill>
        <p:spPr>
          <a:xfrm>
            <a:off x="966286" y="3637371"/>
            <a:ext cx="8071300" cy="2636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Nhân dạng</a:t>
            </a:r>
            <a:endParaRPr/>
          </a:p>
        </p:txBody>
      </p:sp>
      <p:sp>
        <p:nvSpPr>
          <p:cNvPr id="1230" name="Google Shape;1230;p7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231" name="Google Shape;1231;p70"/>
          <p:cNvSpPr/>
          <p:nvPr/>
        </p:nvSpPr>
        <p:spPr>
          <a:xfrm>
            <a:off x="560209" y="152143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2" name="Google Shape;1232;p70"/>
          <p:cNvSpPr/>
          <p:nvPr/>
        </p:nvSpPr>
        <p:spPr>
          <a:xfrm>
            <a:off x="560209" y="244314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3" name="Google Shape;1233;p70"/>
          <p:cNvSpPr/>
          <p:nvPr/>
        </p:nvSpPr>
        <p:spPr>
          <a:xfrm>
            <a:off x="560209" y="3364857"/>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4" name="Google Shape;1234;p70"/>
          <p:cNvSpPr/>
          <p:nvPr/>
        </p:nvSpPr>
        <p:spPr>
          <a:xfrm>
            <a:off x="560209" y="428656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5" name="Google Shape;1235;p70"/>
          <p:cNvSpPr/>
          <p:nvPr/>
        </p:nvSpPr>
        <p:spPr>
          <a:xfrm>
            <a:off x="560209" y="520827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6" name="Google Shape;1236;p70"/>
          <p:cNvSpPr/>
          <p:nvPr/>
        </p:nvSpPr>
        <p:spPr>
          <a:xfrm>
            <a:off x="3404098" y="1521438"/>
            <a:ext cx="5938521" cy="2686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7" name="Google Shape;1237;p70"/>
          <p:cNvSpPr/>
          <p:nvPr/>
        </p:nvSpPr>
        <p:spPr>
          <a:xfrm>
            <a:off x="3404098" y="1521438"/>
            <a:ext cx="5938521" cy="32057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8" name="Google Shape;1238;p70"/>
          <p:cNvSpPr/>
          <p:nvPr/>
        </p:nvSpPr>
        <p:spPr>
          <a:xfrm>
            <a:off x="3886541"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9" name="Google Shape;1239;p70"/>
          <p:cNvSpPr/>
          <p:nvPr/>
        </p:nvSpPr>
        <p:spPr>
          <a:xfrm>
            <a:off x="5688984"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0" name="Google Shape;1240;p70"/>
          <p:cNvSpPr/>
          <p:nvPr/>
        </p:nvSpPr>
        <p:spPr>
          <a:xfrm>
            <a:off x="7491427"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1" name="Google Shape;1241;p70"/>
          <p:cNvSpPr/>
          <p:nvPr/>
        </p:nvSpPr>
        <p:spPr>
          <a:xfrm rot="5400000">
            <a:off x="5922651" y="3845403"/>
            <a:ext cx="901411" cy="799844"/>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2" name="Google Shape;1242;p70"/>
          <p:cNvSpPr txBox="1"/>
          <p:nvPr/>
        </p:nvSpPr>
        <p:spPr>
          <a:xfrm>
            <a:off x="4297327" y="1574035"/>
            <a:ext cx="629468"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Giá trị</a:t>
            </a:r>
            <a:endParaRPr sz="1400">
              <a:solidFill>
                <a:srgbClr val="262626"/>
              </a:solidFill>
              <a:latin typeface="Arial"/>
              <a:ea typeface="Arial"/>
              <a:cs typeface="Arial"/>
              <a:sym typeface="Arial"/>
            </a:endParaRPr>
          </a:p>
        </p:txBody>
      </p:sp>
      <p:sp>
        <p:nvSpPr>
          <p:cNvPr id="1243" name="Google Shape;1243;p70"/>
          <p:cNvSpPr txBox="1"/>
          <p:nvPr/>
        </p:nvSpPr>
        <p:spPr>
          <a:xfrm>
            <a:off x="7164927" y="1574035"/>
            <a:ext cx="698396"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Ứng xử</a:t>
            </a:r>
            <a:endParaRPr sz="1400">
              <a:solidFill>
                <a:srgbClr val="262626"/>
              </a:solidFill>
              <a:latin typeface="Arial"/>
              <a:ea typeface="Arial"/>
              <a:cs typeface="Arial"/>
              <a:sym typeface="Arial"/>
            </a:endParaRPr>
          </a:p>
        </p:txBody>
      </p:sp>
      <p:sp>
        <p:nvSpPr>
          <p:cNvPr id="1244" name="Google Shape;1244;p70"/>
          <p:cNvSpPr/>
          <p:nvPr/>
        </p:nvSpPr>
        <p:spPr>
          <a:xfrm>
            <a:off x="5632232" y="2033937"/>
            <a:ext cx="177743" cy="139655"/>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5" name="Google Shape;1245;p70"/>
          <p:cNvSpPr/>
          <p:nvPr/>
        </p:nvSpPr>
        <p:spPr>
          <a:xfrm>
            <a:off x="3516019" y="1919293"/>
            <a:ext cx="2192082"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6" name="Google Shape;1246;p70"/>
          <p:cNvSpPr/>
          <p:nvPr/>
        </p:nvSpPr>
        <p:spPr>
          <a:xfrm>
            <a:off x="5814599" y="1919293"/>
            <a:ext cx="3399057"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47" name="Google Shape;1247;p70"/>
          <p:cNvGrpSpPr/>
          <p:nvPr/>
        </p:nvGrpSpPr>
        <p:grpSpPr>
          <a:xfrm>
            <a:off x="3516017" y="2368411"/>
            <a:ext cx="5697637" cy="368944"/>
            <a:chOff x="3515557" y="1944209"/>
            <a:chExt cx="5699464" cy="369062"/>
          </a:xfrm>
        </p:grpSpPr>
        <p:sp>
          <p:nvSpPr>
            <p:cNvPr id="1248" name="Google Shape;1248;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9" name="Google Shape;1249;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0" name="Google Shape;1250;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1" name="Google Shape;1251;p70"/>
          <p:cNvGrpSpPr/>
          <p:nvPr/>
        </p:nvGrpSpPr>
        <p:grpSpPr>
          <a:xfrm>
            <a:off x="3557060" y="2817150"/>
            <a:ext cx="5697637" cy="368944"/>
            <a:chOff x="3515557" y="1944209"/>
            <a:chExt cx="5699464" cy="369062"/>
          </a:xfrm>
        </p:grpSpPr>
        <p:sp>
          <p:nvSpPr>
            <p:cNvPr id="1252" name="Google Shape;1252;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3" name="Google Shape;1253;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4" name="Google Shape;1254;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5" name="Google Shape;1255;p70"/>
          <p:cNvGrpSpPr/>
          <p:nvPr/>
        </p:nvGrpSpPr>
        <p:grpSpPr>
          <a:xfrm>
            <a:off x="3516017" y="3266647"/>
            <a:ext cx="5697637" cy="368944"/>
            <a:chOff x="3515557" y="1944209"/>
            <a:chExt cx="5699464" cy="369062"/>
          </a:xfrm>
        </p:grpSpPr>
        <p:sp>
          <p:nvSpPr>
            <p:cNvPr id="1256" name="Google Shape;1256;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7" name="Google Shape;1257;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8" name="Google Shape;1258;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9" name="Google Shape;1259;p70"/>
          <p:cNvGrpSpPr/>
          <p:nvPr/>
        </p:nvGrpSpPr>
        <p:grpSpPr>
          <a:xfrm>
            <a:off x="3516017" y="3715765"/>
            <a:ext cx="5697637" cy="368944"/>
            <a:chOff x="3515557" y="1944209"/>
            <a:chExt cx="5699464" cy="369062"/>
          </a:xfrm>
        </p:grpSpPr>
        <p:sp>
          <p:nvSpPr>
            <p:cNvPr id="1260" name="Google Shape;1260;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61" name="Google Shape;1261;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62" name="Google Shape;1262;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63" name="Google Shape;1263;p70"/>
          <p:cNvSpPr txBox="1"/>
          <p:nvPr/>
        </p:nvSpPr>
        <p:spPr>
          <a:xfrm>
            <a:off x="4196504" y="4859862"/>
            <a:ext cx="98052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1</a:t>
            </a:r>
            <a:endParaRPr/>
          </a:p>
        </p:txBody>
      </p:sp>
      <p:sp>
        <p:nvSpPr>
          <p:cNvPr id="1264" name="Google Shape;1264;p70"/>
          <p:cNvSpPr txBox="1"/>
          <p:nvPr/>
        </p:nvSpPr>
        <p:spPr>
          <a:xfrm>
            <a:off x="5994137" y="4859862"/>
            <a:ext cx="990143"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2</a:t>
            </a:r>
            <a:endParaRPr/>
          </a:p>
        </p:txBody>
      </p:sp>
      <p:sp>
        <p:nvSpPr>
          <p:cNvPr id="1265" name="Google Shape;1265;p70"/>
          <p:cNvSpPr txBox="1"/>
          <p:nvPr/>
        </p:nvSpPr>
        <p:spPr>
          <a:xfrm>
            <a:off x="7794977" y="4859862"/>
            <a:ext cx="993349"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3</a:t>
            </a:r>
            <a:endParaRPr/>
          </a:p>
        </p:txBody>
      </p:sp>
      <p:sp>
        <p:nvSpPr>
          <p:cNvPr id="1266" name="Google Shape;1266;p70"/>
          <p:cNvSpPr txBox="1"/>
          <p:nvPr/>
        </p:nvSpPr>
        <p:spPr>
          <a:xfrm>
            <a:off x="1246643" y="1626634"/>
            <a:ext cx="1310743"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Tuổi / Giới tính</a:t>
            </a:r>
            <a:endParaRPr sz="1400">
              <a:solidFill>
                <a:srgbClr val="262626"/>
              </a:solidFill>
              <a:latin typeface="Arial"/>
              <a:ea typeface="Arial"/>
              <a:cs typeface="Arial"/>
              <a:sym typeface="Arial"/>
            </a:endParaRPr>
          </a:p>
        </p:txBody>
      </p:sp>
      <p:sp>
        <p:nvSpPr>
          <p:cNvPr id="1267" name="Google Shape;1267;p70"/>
          <p:cNvSpPr txBox="1"/>
          <p:nvPr/>
        </p:nvSpPr>
        <p:spPr>
          <a:xfrm>
            <a:off x="1320376" y="2553437"/>
            <a:ext cx="1163267"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Nghề nghiệp</a:t>
            </a:r>
            <a:endParaRPr sz="1400">
              <a:solidFill>
                <a:srgbClr val="262626"/>
              </a:solidFill>
              <a:latin typeface="Arial"/>
              <a:ea typeface="Arial"/>
              <a:cs typeface="Arial"/>
              <a:sym typeface="Arial"/>
            </a:endParaRPr>
          </a:p>
        </p:txBody>
      </p:sp>
      <p:sp>
        <p:nvSpPr>
          <p:cNvPr id="1268" name="Google Shape;1268;p70"/>
          <p:cNvSpPr txBox="1"/>
          <p:nvPr/>
        </p:nvSpPr>
        <p:spPr>
          <a:xfrm>
            <a:off x="1327751" y="3492935"/>
            <a:ext cx="114851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Nhóm xã hội</a:t>
            </a:r>
            <a:endParaRPr sz="1400">
              <a:solidFill>
                <a:srgbClr val="262626"/>
              </a:solidFill>
              <a:latin typeface="Arial"/>
              <a:ea typeface="Arial"/>
              <a:cs typeface="Arial"/>
              <a:sym typeface="Arial"/>
            </a:endParaRPr>
          </a:p>
        </p:txBody>
      </p:sp>
      <p:sp>
        <p:nvSpPr>
          <p:cNvPr id="1269" name="Google Shape;1269;p70"/>
          <p:cNvSpPr txBox="1"/>
          <p:nvPr/>
        </p:nvSpPr>
        <p:spPr>
          <a:xfrm>
            <a:off x="1158476" y="4407042"/>
            <a:ext cx="1487074"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Hoàn cảnh xã hội</a:t>
            </a:r>
            <a:endParaRPr sz="1400">
              <a:solidFill>
                <a:srgbClr val="262626"/>
              </a:solidFill>
              <a:latin typeface="Arial"/>
              <a:ea typeface="Arial"/>
              <a:cs typeface="Arial"/>
              <a:sym typeface="Arial"/>
            </a:endParaRPr>
          </a:p>
        </p:txBody>
      </p:sp>
      <p:sp>
        <p:nvSpPr>
          <p:cNvPr id="1270" name="Google Shape;1270;p70"/>
          <p:cNvSpPr txBox="1"/>
          <p:nvPr/>
        </p:nvSpPr>
        <p:spPr>
          <a:xfrm>
            <a:off x="1072713" y="5321149"/>
            <a:ext cx="1658596"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Vật phẩm thiết yếu</a:t>
            </a:r>
            <a:endParaRPr sz="1400">
              <a:solidFill>
                <a:srgbClr val="262626"/>
              </a:solidFill>
              <a:latin typeface="Arial"/>
              <a:ea typeface="Arial"/>
              <a:cs typeface="Arial"/>
              <a:sym typeface="Arial"/>
            </a:endParaRPr>
          </a:p>
        </p:txBody>
      </p:sp>
      <p:pic>
        <p:nvPicPr>
          <p:cNvPr descr="Man" id="1271" name="Google Shape;1271;p70"/>
          <p:cNvPicPr preferRelativeResize="0"/>
          <p:nvPr/>
        </p:nvPicPr>
        <p:blipFill rotWithShape="1">
          <a:blip r:embed="rId3">
            <a:alphaModFix/>
          </a:blip>
          <a:srcRect b="0" l="0" r="0" t="0"/>
          <a:stretch/>
        </p:blipFill>
        <p:spPr>
          <a:xfrm>
            <a:off x="1374945" y="1961659"/>
            <a:ext cx="4016810" cy="401681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Bản đồ đồng cảm</a:t>
            </a:r>
            <a:endParaRPr/>
          </a:p>
        </p:txBody>
      </p:sp>
      <p:sp>
        <p:nvSpPr>
          <p:cNvPr id="1278" name="Google Shape;1278;p7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279" name="Google Shape;1279;p71"/>
          <p:cNvSpPr/>
          <p:nvPr/>
        </p:nvSpPr>
        <p:spPr>
          <a:xfrm>
            <a:off x="1944066" y="1521437"/>
            <a:ext cx="7398553" cy="226970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80" name="Google Shape;1280;p71"/>
          <p:cNvSpPr/>
          <p:nvPr/>
        </p:nvSpPr>
        <p:spPr>
          <a:xfrm>
            <a:off x="1944066" y="3787355"/>
            <a:ext cx="7398553" cy="2269702"/>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1" name="Google Shape;1281;p71"/>
          <p:cNvGrpSpPr/>
          <p:nvPr/>
        </p:nvGrpSpPr>
        <p:grpSpPr>
          <a:xfrm>
            <a:off x="814127" y="2243670"/>
            <a:ext cx="825235" cy="825235"/>
            <a:chOff x="889000" y="2243290"/>
            <a:chExt cx="825500" cy="825500"/>
          </a:xfrm>
        </p:grpSpPr>
        <p:sp>
          <p:nvSpPr>
            <p:cNvPr id="1282" name="Google Shape;1282;p71"/>
            <p:cNvSpPr/>
            <p:nvPr/>
          </p:nvSpPr>
          <p:spPr>
            <a:xfrm>
              <a:off x="889000" y="2243290"/>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3" name="Google Shape;1283;p71"/>
            <p:cNvGrpSpPr/>
            <p:nvPr/>
          </p:nvGrpSpPr>
          <p:grpSpPr>
            <a:xfrm>
              <a:off x="1068388" y="2447925"/>
              <a:ext cx="466725" cy="123825"/>
              <a:chOff x="1057275" y="2447925"/>
              <a:chExt cx="466725" cy="123825"/>
            </a:xfrm>
          </p:grpSpPr>
          <p:sp>
            <p:nvSpPr>
              <p:cNvPr id="1284" name="Google Shape;1284;p71"/>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85" name="Google Shape;1285;p71"/>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86" name="Google Shape;1286;p71"/>
            <p:cNvSpPr/>
            <p:nvPr/>
          </p:nvSpPr>
          <p:spPr>
            <a:xfrm>
              <a:off x="1063627" y="2451101"/>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grpSp>
      <p:grpSp>
        <p:nvGrpSpPr>
          <p:cNvPr id="1287" name="Google Shape;1287;p71"/>
          <p:cNvGrpSpPr/>
          <p:nvPr/>
        </p:nvGrpSpPr>
        <p:grpSpPr>
          <a:xfrm>
            <a:off x="814127" y="4509589"/>
            <a:ext cx="825235" cy="882365"/>
            <a:chOff x="889000" y="4509935"/>
            <a:chExt cx="825500" cy="882648"/>
          </a:xfrm>
        </p:grpSpPr>
        <p:sp>
          <p:nvSpPr>
            <p:cNvPr id="1288" name="Google Shape;1288;p71"/>
            <p:cNvSpPr/>
            <p:nvPr/>
          </p:nvSpPr>
          <p:spPr>
            <a:xfrm>
              <a:off x="889000" y="4509935"/>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9" name="Google Shape;1289;p71"/>
            <p:cNvGrpSpPr/>
            <p:nvPr/>
          </p:nvGrpSpPr>
          <p:grpSpPr>
            <a:xfrm>
              <a:off x="1068388" y="4714570"/>
              <a:ext cx="466725" cy="123825"/>
              <a:chOff x="1057275" y="2447925"/>
              <a:chExt cx="466725" cy="123825"/>
            </a:xfrm>
          </p:grpSpPr>
          <p:sp>
            <p:nvSpPr>
              <p:cNvPr id="1290" name="Google Shape;1290;p71"/>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1" name="Google Shape;1291;p71"/>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92" name="Google Shape;1292;p71"/>
            <p:cNvSpPr/>
            <p:nvPr/>
          </p:nvSpPr>
          <p:spPr>
            <a:xfrm flipH="1" rot="10800000">
              <a:off x="1063627" y="4922685"/>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grpSp>
      <p:sp>
        <p:nvSpPr>
          <p:cNvPr id="1293" name="Google Shape;1293;p71"/>
          <p:cNvSpPr/>
          <p:nvPr/>
        </p:nvSpPr>
        <p:spPr>
          <a:xfrm rot="-5400000">
            <a:off x="811106" y="2305128"/>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4" name="Google Shape;1294;p71"/>
          <p:cNvSpPr txBox="1"/>
          <p:nvPr/>
        </p:nvSpPr>
        <p:spPr>
          <a:xfrm>
            <a:off x="2432393" y="1734549"/>
            <a:ext cx="121828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ĐỘNG LỰC</a:t>
            </a:r>
            <a:endParaRPr/>
          </a:p>
        </p:txBody>
      </p:sp>
      <p:sp>
        <p:nvSpPr>
          <p:cNvPr id="1295" name="Google Shape;1295;p71"/>
          <p:cNvSpPr/>
          <p:nvPr/>
        </p:nvSpPr>
        <p:spPr>
          <a:xfrm flipH="1" rot="-5400000">
            <a:off x="811106" y="4590396"/>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6" name="Google Shape;1296;p71"/>
          <p:cNvSpPr txBox="1"/>
          <p:nvPr/>
        </p:nvSpPr>
        <p:spPr>
          <a:xfrm>
            <a:off x="2432392" y="5657591"/>
            <a:ext cx="237244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TƯỚC BỎ ĐỘNG CƠ THÚC ĐẨY</a:t>
            </a:r>
            <a:endParaRPr/>
          </a:p>
        </p:txBody>
      </p:sp>
      <p:sp>
        <p:nvSpPr>
          <p:cNvPr id="1297" name="Google Shape;1297;p71"/>
          <p:cNvSpPr txBox="1"/>
          <p:nvPr/>
        </p:nvSpPr>
        <p:spPr>
          <a:xfrm>
            <a:off x="808395" y="3202135"/>
            <a:ext cx="83035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yêu…"</a:t>
            </a:r>
            <a:endParaRPr/>
          </a:p>
        </p:txBody>
      </p:sp>
      <p:sp>
        <p:nvSpPr>
          <p:cNvPr id="1298" name="Google Shape;1298;p71"/>
          <p:cNvSpPr txBox="1"/>
          <p:nvPr/>
        </p:nvSpPr>
        <p:spPr>
          <a:xfrm>
            <a:off x="766717" y="5458685"/>
            <a:ext cx="91371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ghét…"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7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05" name="Google Shape;1305;p7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06" name="Google Shape;1306;p7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07" name="Google Shape;1307;p7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#4: Lên ý tưởng</a:t>
            </a:r>
            <a:endParaRPr sz="1400">
              <a:solidFill>
                <a:srgbClr val="262626"/>
              </a:solidFill>
              <a:latin typeface="Arial"/>
              <a:ea typeface="Arial"/>
              <a:cs typeface="Arial"/>
              <a:sym typeface="Arial"/>
            </a:endParaRPr>
          </a:p>
        </p:txBody>
      </p:sp>
      <p:grpSp>
        <p:nvGrpSpPr>
          <p:cNvPr id="1308" name="Google Shape;1308;p72"/>
          <p:cNvGrpSpPr/>
          <p:nvPr/>
        </p:nvGrpSpPr>
        <p:grpSpPr>
          <a:xfrm>
            <a:off x="2442422" y="2564058"/>
            <a:ext cx="5323201" cy="1675275"/>
            <a:chOff x="2441617" y="2563781"/>
            <a:chExt cx="5324908" cy="1675812"/>
          </a:xfrm>
        </p:grpSpPr>
        <p:sp>
          <p:nvSpPr>
            <p:cNvPr id="1309" name="Google Shape;1309;p72"/>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0" name="Google Shape;1310;p72"/>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311" name="Google Shape;1311;p72"/>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2" name="Google Shape;1312;p72"/>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313" name="Google Shape;1313;p72"/>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4" name="Google Shape;1314;p72"/>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315" name="Google Shape;1315;p72"/>
            <p:cNvSpPr/>
            <p:nvPr/>
          </p:nvSpPr>
          <p:spPr>
            <a:xfrm>
              <a:off x="5587515"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316" name="Google Shape;1316;p72"/>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7" name="Google Shape;1317;p72"/>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1318" name="Google Shape;1318;p72"/>
          <p:cNvSpPr/>
          <p:nvPr/>
        </p:nvSpPr>
        <p:spPr>
          <a:xfrm>
            <a:off x="712560" y="4700124"/>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Lên ý tưởng là bước hình dung và thực tế đưa ra giải pháp để giải quyết các vấn đề xã hội đã chọn ở trên.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những gì bạn đã viết trong giai đoạn phân tích, hãy xem xét giải pháp nào bạn cần.</a:t>
            </a:r>
            <a:endParaRPr sz="1300">
              <a:solidFill>
                <a:srgbClr val="262626"/>
              </a:solidFill>
              <a:latin typeface="Arial"/>
              <a:ea typeface="Arial"/>
              <a:cs typeface="Arial"/>
              <a:sym typeface="Arial"/>
            </a:endParaRPr>
          </a:p>
        </p:txBody>
      </p:sp>
      <p:sp>
        <p:nvSpPr>
          <p:cNvPr id="1319" name="Google Shape;1319;p72"/>
          <p:cNvSpPr txBox="1"/>
          <p:nvPr/>
        </p:nvSpPr>
        <p:spPr>
          <a:xfrm>
            <a:off x="5627860" y="3533499"/>
            <a:ext cx="1048918"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Ý tưởng và nguyên mẫu</a:t>
            </a:r>
            <a:endParaRPr sz="1400">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7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26" name="Google Shape;1326;p7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27" name="Google Shape;1327;p7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28" name="Google Shape;1328;p7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Công não (Brainstorming) :</a:t>
            </a:r>
            <a:endParaRPr sz="1400">
              <a:solidFill>
                <a:srgbClr val="262626"/>
              </a:solidFill>
              <a:latin typeface="Arial"/>
              <a:ea typeface="Arial"/>
              <a:cs typeface="Arial"/>
              <a:sym typeface="Arial"/>
            </a:endParaRPr>
          </a:p>
        </p:txBody>
      </p:sp>
      <p:sp>
        <p:nvSpPr>
          <p:cNvPr id="1329" name="Google Shape;1329;p73"/>
          <p:cNvSpPr/>
          <p:nvPr/>
        </p:nvSpPr>
        <p:spPr>
          <a:xfrm>
            <a:off x="712560" y="2595551"/>
            <a:ext cx="8628470"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Công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Công não là phương pháp đưa ra càng nhiều ý tưởng càng tốt như thể một cơn bão đang ập vào đầu bạn. Khi bạn chia sẻ ý tưởng với nhiều người, không nghĩ về nó một mình, bạn có thể sử dụng nhiều quan điểm khác nhau và đưa ra giải pháp tốt hơn bằng cách kết hợp các ý tưởng.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36" name="Google Shape;1336;p7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37" name="Google Shape;1337;p7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38" name="Google Shape;1338;p7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Công não:</a:t>
            </a:r>
            <a:endParaRPr sz="1400">
              <a:solidFill>
                <a:srgbClr val="262626"/>
              </a:solidFill>
              <a:latin typeface="Arial"/>
              <a:ea typeface="Arial"/>
              <a:cs typeface="Arial"/>
              <a:sym typeface="Arial"/>
            </a:endParaRPr>
          </a:p>
        </p:txBody>
      </p:sp>
      <p:sp>
        <p:nvSpPr>
          <p:cNvPr id="1339" name="Google Shape;1339;p74"/>
          <p:cNvSpPr/>
          <p:nvPr/>
        </p:nvSpPr>
        <p:spPr>
          <a:xfrm>
            <a:off x="712560" y="2595550"/>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trong quá trình Công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Đặt càng nhiều ý tưởng càng tốt. Một ý tưởng có thể sinh ra một ý tưởng khác. Công não lại với ý tưởng mới nảy sinh và đưa ra nhiều ý tưởng hơn.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đưa ý tưởng, hãy sử dụng 'Post-It'. Bạn có thể chia sẻ dễ dàng khi bạn viết ra một ý tưởng cho mỗi một phần của 'Đăng nó'. Quá trình nhóm và ưu tiên cũng có thể thuận tiện hơn. Ngoài ra, nếu cần, bạn có thể vẽ hình để thay cho lời giải chi tiết.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Tiến hành sau khi bạn quyết định thời hạn. Viết ra những ý tưởng không ngừng cho đến khi thời gian kết thúc.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dòng suy nghĩ bị chậm lại, hãy kiểm tra danh sách ý tưởng. Một số ý tưởng có thể được tinh chỉnh hơn và sinh ra một ý tưởng khác.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cần phải suy ra kết luận trong khi đang Công não. Đừng vội vàng trong giai đoạn ý tưởng. Hãy suy nghĩ xem có cách nào để biến nó thành một ý tưởng hay hơn không.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7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46" name="Google Shape;1346;p7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47" name="Google Shape;1347;p7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48" name="Google Shape;1348;p7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Nhóm ý tưởng</a:t>
            </a:r>
            <a:endParaRPr sz="1400">
              <a:solidFill>
                <a:srgbClr val="262626"/>
              </a:solidFill>
              <a:latin typeface="Arial"/>
              <a:ea typeface="Arial"/>
              <a:cs typeface="Arial"/>
              <a:sym typeface="Arial"/>
            </a:endParaRPr>
          </a:p>
        </p:txBody>
      </p:sp>
      <p:sp>
        <p:nvSpPr>
          <p:cNvPr id="1349" name="Google Shape;1349;p75"/>
          <p:cNvSpPr/>
          <p:nvPr/>
        </p:nvSpPr>
        <p:spPr>
          <a:xfrm>
            <a:off x="712560" y="2595550"/>
            <a:ext cx="3912371" cy="32487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qua Ma trận ý tưởng, hãy tạo một nhóm từ các ý tưởng được suy ra bằng cách Công não và sắp xếp thứ tự ưu tiên cho chúng. Chia thành hai tiêu chí; tính sáng tạo (theo chiều ngang) và tính hợp lý (theo chiều dọc). Sau đó, bạn sẽ biết ý tưởng nào cần hiện thực hóa cho điều đầu tiên.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Thảo luận cùng nhau về việc liệu nó đã được thử chưa, liệu có điều gì đó để so sánh hay không, liệu nó đã được thực thi chưa. Để xác định tính hợp lý, hãy nghĩ về một công nghệ hoặc cơ sở hạ tầng cần thiết và liệu có giải pháp nào tốt hơn về mặt hiệu quả và chi phí hay không. Khi bạn chọn một ý tưởng, nó sẽ hiệu quả khi thực hiện nó với các chuyên gia. Làm việc với chuyên gia phù hợp với nhóm của bạn.</a:t>
            </a:r>
            <a:endParaRPr sz="1300">
              <a:solidFill>
                <a:srgbClr val="262626"/>
              </a:solidFill>
              <a:latin typeface="Arial"/>
              <a:ea typeface="Arial"/>
              <a:cs typeface="Arial"/>
              <a:sym typeface="Arial"/>
            </a:endParaRPr>
          </a:p>
        </p:txBody>
      </p:sp>
      <p:pic>
        <p:nvPicPr>
          <p:cNvPr id="1350" name="Google Shape;1350;p75"/>
          <p:cNvPicPr preferRelativeResize="0"/>
          <p:nvPr/>
        </p:nvPicPr>
        <p:blipFill rotWithShape="1">
          <a:blip r:embed="rId3">
            <a:alphaModFix/>
          </a:blip>
          <a:srcRect b="0" l="0" r="0" t="0"/>
          <a:stretch/>
        </p:blipFill>
        <p:spPr>
          <a:xfrm>
            <a:off x="4430406" y="2961219"/>
            <a:ext cx="4961403" cy="2896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7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Ma trận 2 nhân 2</a:t>
            </a:r>
            <a:endParaRPr/>
          </a:p>
        </p:txBody>
      </p:sp>
      <p:sp>
        <p:nvSpPr>
          <p:cNvPr id="1357" name="Google Shape;1357;p7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grpSp>
        <p:nvGrpSpPr>
          <p:cNvPr id="1358" name="Google Shape;1358;p76"/>
          <p:cNvGrpSpPr/>
          <p:nvPr/>
        </p:nvGrpSpPr>
        <p:grpSpPr>
          <a:xfrm>
            <a:off x="708250" y="1743734"/>
            <a:ext cx="8634369" cy="4326020"/>
            <a:chOff x="708477" y="1743193"/>
            <a:chExt cx="8637137" cy="4327407"/>
          </a:xfrm>
        </p:grpSpPr>
        <p:sp>
          <p:nvSpPr>
            <p:cNvPr id="1359" name="Google Shape;1359;p76"/>
            <p:cNvSpPr/>
            <p:nvPr/>
          </p:nvSpPr>
          <p:spPr>
            <a:xfrm>
              <a:off x="1220789" y="2057400"/>
              <a:ext cx="4062413" cy="200025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0" name="Google Shape;1360;p76"/>
            <p:cNvSpPr/>
            <p:nvPr/>
          </p:nvSpPr>
          <p:spPr>
            <a:xfrm>
              <a:off x="5283201" y="2057400"/>
              <a:ext cx="4062413" cy="2000250"/>
            </a:xfrm>
            <a:prstGeom prst="rect">
              <a:avLst/>
            </a:prstGeom>
            <a:solidFill>
              <a:srgbClr val="5376E7"/>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1" name="Google Shape;1361;p76"/>
            <p:cNvSpPr/>
            <p:nvPr/>
          </p:nvSpPr>
          <p:spPr>
            <a:xfrm>
              <a:off x="1220789" y="4057650"/>
              <a:ext cx="4062413" cy="2000250"/>
            </a:xfrm>
            <a:prstGeom prst="rect">
              <a:avLst/>
            </a:prstGeom>
            <a:solidFill>
              <a:srgbClr val="7B96E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2" name="Google Shape;1362;p76"/>
            <p:cNvSpPr/>
            <p:nvPr/>
          </p:nvSpPr>
          <p:spPr>
            <a:xfrm>
              <a:off x="5283201" y="4057650"/>
              <a:ext cx="4062413" cy="2000250"/>
            </a:xfrm>
            <a:prstGeom prst="rect">
              <a:avLst/>
            </a:prstGeom>
            <a:solidFill>
              <a:srgbClr val="C2CEF6"/>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3" name="Google Shape;1363;p76"/>
            <p:cNvSpPr txBox="1"/>
            <p:nvPr/>
          </p:nvSpPr>
          <p:spPr>
            <a:xfrm>
              <a:off x="2770293"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A</a:t>
              </a:r>
              <a:endParaRPr/>
            </a:p>
          </p:txBody>
        </p:sp>
        <p:sp>
          <p:nvSpPr>
            <p:cNvPr id="1364" name="Google Shape;1364;p76"/>
            <p:cNvSpPr txBox="1"/>
            <p:nvPr/>
          </p:nvSpPr>
          <p:spPr>
            <a:xfrm>
              <a:off x="6832705"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B</a:t>
              </a:r>
              <a:endParaRPr/>
            </a:p>
          </p:txBody>
        </p:sp>
        <p:sp>
          <p:nvSpPr>
            <p:cNvPr id="1365" name="Google Shape;1365;p76"/>
            <p:cNvSpPr txBox="1"/>
            <p:nvPr/>
          </p:nvSpPr>
          <p:spPr>
            <a:xfrm>
              <a:off x="2770293" y="4166569"/>
              <a:ext cx="86722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C</a:t>
              </a:r>
              <a:endParaRPr/>
            </a:p>
          </p:txBody>
        </p:sp>
        <p:sp>
          <p:nvSpPr>
            <p:cNvPr id="1366" name="Google Shape;1366;p76"/>
            <p:cNvSpPr txBox="1"/>
            <p:nvPr/>
          </p:nvSpPr>
          <p:spPr>
            <a:xfrm>
              <a:off x="6832704" y="4166569"/>
              <a:ext cx="997068"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D</a:t>
              </a:r>
              <a:endParaRPr/>
            </a:p>
          </p:txBody>
        </p:sp>
        <p:grpSp>
          <p:nvGrpSpPr>
            <p:cNvPr id="1367" name="Google Shape;1367;p76"/>
            <p:cNvGrpSpPr/>
            <p:nvPr/>
          </p:nvGrpSpPr>
          <p:grpSpPr>
            <a:xfrm>
              <a:off x="1220788" y="1743193"/>
              <a:ext cx="4051300" cy="215513"/>
              <a:chOff x="1219200" y="1743193"/>
              <a:chExt cx="4051300" cy="215513"/>
            </a:xfrm>
          </p:grpSpPr>
          <p:cxnSp>
            <p:nvCxnSpPr>
              <p:cNvPr id="1368" name="Google Shape;1368;p76"/>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369" name="Google Shape;1369;p76"/>
              <p:cNvSpPr txBox="1"/>
              <p:nvPr/>
            </p:nvSpPr>
            <p:spPr>
              <a:xfrm>
                <a:off x="2491458" y="1743193"/>
                <a:ext cx="1506793"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không rõ</a:t>
                </a:r>
                <a:endParaRPr sz="1400">
                  <a:solidFill>
                    <a:srgbClr val="262626"/>
                  </a:solidFill>
                  <a:latin typeface="Arial"/>
                  <a:ea typeface="Arial"/>
                  <a:cs typeface="Arial"/>
                  <a:sym typeface="Arial"/>
                </a:endParaRPr>
              </a:p>
            </p:txBody>
          </p:sp>
        </p:grpSp>
        <p:grpSp>
          <p:nvGrpSpPr>
            <p:cNvPr id="1370" name="Google Shape;1370;p76"/>
            <p:cNvGrpSpPr/>
            <p:nvPr/>
          </p:nvGrpSpPr>
          <p:grpSpPr>
            <a:xfrm>
              <a:off x="5283200" y="1743193"/>
              <a:ext cx="4051300" cy="215513"/>
              <a:chOff x="1219200" y="1743193"/>
              <a:chExt cx="4051300" cy="215513"/>
            </a:xfrm>
          </p:grpSpPr>
          <p:cxnSp>
            <p:nvCxnSpPr>
              <p:cNvPr id="1371" name="Google Shape;1371;p76"/>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372" name="Google Shape;1372;p76"/>
              <p:cNvSpPr txBox="1"/>
              <p:nvPr/>
            </p:nvSpPr>
            <p:spPr>
              <a:xfrm>
                <a:off x="2571635" y="1743193"/>
                <a:ext cx="1346441"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đã biết</a:t>
                </a:r>
                <a:endParaRPr sz="1400">
                  <a:solidFill>
                    <a:srgbClr val="262626"/>
                  </a:solidFill>
                  <a:latin typeface="Arial"/>
                  <a:ea typeface="Arial"/>
                  <a:cs typeface="Arial"/>
                  <a:sym typeface="Arial"/>
                </a:endParaRPr>
              </a:p>
            </p:txBody>
          </p:sp>
        </p:grpSp>
        <p:grpSp>
          <p:nvGrpSpPr>
            <p:cNvPr id="1373" name="Google Shape;1373;p76"/>
            <p:cNvGrpSpPr/>
            <p:nvPr/>
          </p:nvGrpSpPr>
          <p:grpSpPr>
            <a:xfrm>
              <a:off x="708477" y="2057400"/>
              <a:ext cx="330132" cy="2006600"/>
              <a:chOff x="706889" y="2057400"/>
              <a:chExt cx="330132" cy="2006600"/>
            </a:xfrm>
          </p:grpSpPr>
          <p:cxnSp>
            <p:nvCxnSpPr>
              <p:cNvPr id="1374" name="Google Shape;1374;p76"/>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375" name="Google Shape;1375;p76"/>
              <p:cNvSpPr txBox="1"/>
              <p:nvPr/>
            </p:nvSpPr>
            <p:spPr>
              <a:xfrm rot="5400000">
                <a:off x="136743" y="2929882"/>
                <a:ext cx="1470425" cy="330132"/>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Có thể thực hiện được</a:t>
                </a:r>
                <a:endParaRPr sz="1200">
                  <a:solidFill>
                    <a:srgbClr val="262626"/>
                  </a:solidFill>
                  <a:latin typeface="Arial"/>
                  <a:ea typeface="Arial"/>
                  <a:cs typeface="Arial"/>
                  <a:sym typeface="Arial"/>
                </a:endParaRPr>
              </a:p>
            </p:txBody>
          </p:sp>
        </p:grpSp>
        <p:grpSp>
          <p:nvGrpSpPr>
            <p:cNvPr id="1376" name="Google Shape;1376;p76"/>
            <p:cNvGrpSpPr/>
            <p:nvPr/>
          </p:nvGrpSpPr>
          <p:grpSpPr>
            <a:xfrm>
              <a:off x="708477" y="4064000"/>
              <a:ext cx="330132" cy="2006600"/>
              <a:chOff x="706889" y="2057400"/>
              <a:chExt cx="330132" cy="2006600"/>
            </a:xfrm>
          </p:grpSpPr>
          <p:cxnSp>
            <p:nvCxnSpPr>
              <p:cNvPr id="1377" name="Google Shape;1377;p76"/>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378" name="Google Shape;1378;p76"/>
              <p:cNvSpPr txBox="1"/>
              <p:nvPr/>
            </p:nvSpPr>
            <p:spPr>
              <a:xfrm rot="5400000">
                <a:off x="2849" y="2909556"/>
                <a:ext cx="1738212" cy="330132"/>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Không thể thực hiện được</a:t>
                </a:r>
                <a:endParaRPr sz="1200">
                  <a:solidFill>
                    <a:srgbClr val="262626"/>
                  </a:solidFill>
                  <a:latin typeface="Arial"/>
                  <a:ea typeface="Arial"/>
                  <a:cs typeface="Arial"/>
                  <a:sym typeface="Arial"/>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7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Ghi chú dán</a:t>
            </a:r>
            <a:endParaRPr/>
          </a:p>
        </p:txBody>
      </p:sp>
      <p:sp>
        <p:nvSpPr>
          <p:cNvPr id="1385" name="Google Shape;1385;p7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grpSp>
        <p:nvGrpSpPr>
          <p:cNvPr id="1386" name="Google Shape;1386;p77"/>
          <p:cNvGrpSpPr/>
          <p:nvPr/>
        </p:nvGrpSpPr>
        <p:grpSpPr>
          <a:xfrm>
            <a:off x="3553328" y="2113146"/>
            <a:ext cx="2782022" cy="582656"/>
            <a:chOff x="3051301" y="2113146"/>
            <a:chExt cx="2782022" cy="582656"/>
          </a:xfrm>
        </p:grpSpPr>
        <p:sp>
          <p:nvSpPr>
            <p:cNvPr id="1387" name="Google Shape;1387;p77"/>
            <p:cNvSpPr/>
            <p:nvPr/>
          </p:nvSpPr>
          <p:spPr>
            <a:xfrm>
              <a:off x="3051301" y="21285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88" name="Google Shape;1388;p77"/>
            <p:cNvSpPr/>
            <p:nvPr/>
          </p:nvSpPr>
          <p:spPr>
            <a:xfrm>
              <a:off x="3470958" y="21285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89" name="Google Shape;1389;p77"/>
            <p:cNvSpPr/>
            <p:nvPr/>
          </p:nvSpPr>
          <p:spPr>
            <a:xfrm>
              <a:off x="3890615" y="212385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0" name="Google Shape;1390;p77"/>
            <p:cNvSpPr/>
            <p:nvPr/>
          </p:nvSpPr>
          <p:spPr>
            <a:xfrm>
              <a:off x="3470957" y="248661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1" name="Google Shape;1391;p77"/>
            <p:cNvSpPr/>
            <p:nvPr/>
          </p:nvSpPr>
          <p:spPr>
            <a:xfrm>
              <a:off x="3890614" y="248605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392" name="Google Shape;1392;p77"/>
            <p:cNvCxnSpPr>
              <a:endCxn id="1388" idx="1"/>
            </p:cNvCxnSpPr>
            <p:nvPr/>
          </p:nvCxnSpPr>
          <p:spPr>
            <a:xfrm>
              <a:off x="3263058" y="2219169"/>
              <a:ext cx="207900" cy="0"/>
            </a:xfrm>
            <a:prstGeom prst="straightConnector1">
              <a:avLst/>
            </a:prstGeom>
            <a:noFill/>
            <a:ln cap="flat" cmpd="sng" w="9525">
              <a:solidFill>
                <a:srgbClr val="7F7F7F"/>
              </a:solidFill>
              <a:prstDash val="solid"/>
              <a:miter lim="800000"/>
              <a:headEnd len="sm" w="sm" type="none"/>
              <a:tailEnd len="med" w="med" type="stealth"/>
            </a:ln>
          </p:spPr>
        </p:cxnSp>
        <p:sp>
          <p:nvSpPr>
            <p:cNvPr id="1393" name="Google Shape;1393;p77"/>
            <p:cNvSpPr/>
            <p:nvPr/>
          </p:nvSpPr>
          <p:spPr>
            <a:xfrm>
              <a:off x="4639350"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4" name="Google Shape;1394;p77"/>
            <p:cNvSpPr/>
            <p:nvPr/>
          </p:nvSpPr>
          <p:spPr>
            <a:xfrm>
              <a:off x="5315424" y="211446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5" name="Google Shape;1395;p77"/>
            <p:cNvSpPr/>
            <p:nvPr/>
          </p:nvSpPr>
          <p:spPr>
            <a:xfrm>
              <a:off x="5314590" y="246620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6" name="Google Shape;1396;p77"/>
            <p:cNvSpPr/>
            <p:nvPr/>
          </p:nvSpPr>
          <p:spPr>
            <a:xfrm>
              <a:off x="5652166" y="230501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397" name="Google Shape;1397;p77"/>
            <p:cNvCxnSpPr/>
            <p:nvPr/>
          </p:nvCxnSpPr>
          <p:spPr>
            <a:xfrm>
              <a:off x="3682777" y="2219169"/>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398" name="Google Shape;1398;p77"/>
            <p:cNvCxnSpPr/>
            <p:nvPr/>
          </p:nvCxnSpPr>
          <p:spPr>
            <a:xfrm>
              <a:off x="3682777" y="2581237"/>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399" name="Google Shape;1399;p77"/>
            <p:cNvCxnSpPr>
              <a:stCxn id="1388" idx="2"/>
              <a:endCxn id="1390" idx="0"/>
            </p:cNvCxnSpPr>
            <p:nvPr/>
          </p:nvCxnSpPr>
          <p:spPr>
            <a:xfrm>
              <a:off x="3561537" y="2309747"/>
              <a:ext cx="0" cy="177000"/>
            </a:xfrm>
            <a:prstGeom prst="straightConnector1">
              <a:avLst/>
            </a:prstGeom>
            <a:noFill/>
            <a:ln cap="flat" cmpd="sng" w="9525">
              <a:solidFill>
                <a:srgbClr val="7F7F7F"/>
              </a:solidFill>
              <a:prstDash val="solid"/>
              <a:miter lim="800000"/>
              <a:headEnd len="sm" w="sm" type="none"/>
              <a:tailEnd len="med" w="med" type="stealth"/>
            </a:ln>
          </p:spPr>
        </p:cxnSp>
        <p:cxnSp>
          <p:nvCxnSpPr>
            <p:cNvPr id="1400" name="Google Shape;1400;p77"/>
            <p:cNvCxnSpPr>
              <a:stCxn id="1393" idx="3"/>
              <a:endCxn id="1401" idx="0"/>
            </p:cNvCxnSpPr>
            <p:nvPr/>
          </p:nvCxnSpPr>
          <p:spPr>
            <a:xfrm>
              <a:off x="4820507" y="2203725"/>
              <a:ext cx="219600" cy="103800"/>
            </a:xfrm>
            <a:prstGeom prst="straightConnector1">
              <a:avLst/>
            </a:prstGeom>
            <a:noFill/>
            <a:ln cap="flat" cmpd="sng" w="9525">
              <a:solidFill>
                <a:srgbClr val="A5A5A5"/>
              </a:solidFill>
              <a:prstDash val="solid"/>
              <a:miter lim="800000"/>
              <a:headEnd len="sm" w="sm" type="none"/>
              <a:tailEnd len="sm" w="sm" type="none"/>
            </a:ln>
          </p:spPr>
        </p:cxnSp>
        <p:cxnSp>
          <p:nvCxnSpPr>
            <p:cNvPr id="1402" name="Google Shape;1402;p77"/>
            <p:cNvCxnSpPr>
              <a:stCxn id="1403" idx="2"/>
              <a:endCxn id="1394" idx="1"/>
            </p:cNvCxnSpPr>
            <p:nvPr/>
          </p:nvCxnSpPr>
          <p:spPr>
            <a:xfrm flipH="1" rot="10800000">
              <a:off x="4742719" y="2205002"/>
              <a:ext cx="572700" cy="490800"/>
            </a:xfrm>
            <a:prstGeom prst="straightConnector1">
              <a:avLst/>
            </a:prstGeom>
            <a:noFill/>
            <a:ln cap="flat" cmpd="sng" w="9525">
              <a:solidFill>
                <a:srgbClr val="A5A5A5"/>
              </a:solidFill>
              <a:prstDash val="solid"/>
              <a:miter lim="800000"/>
              <a:headEnd len="sm" w="sm" type="none"/>
              <a:tailEnd len="sm" w="sm" type="none"/>
            </a:ln>
          </p:spPr>
        </p:cxnSp>
        <p:sp>
          <p:nvSpPr>
            <p:cNvPr id="1401" name="Google Shape;1401;p77"/>
            <p:cNvSpPr/>
            <p:nvPr/>
          </p:nvSpPr>
          <p:spPr>
            <a:xfrm>
              <a:off x="4949624" y="230760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3" name="Google Shape;1403;p77"/>
            <p:cNvSpPr/>
            <p:nvPr/>
          </p:nvSpPr>
          <p:spPr>
            <a:xfrm>
              <a:off x="4652140" y="251464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04" name="Google Shape;1404;p77"/>
            <p:cNvCxnSpPr>
              <a:stCxn id="1395" idx="0"/>
              <a:endCxn id="1394" idx="2"/>
            </p:cNvCxnSpPr>
            <p:nvPr/>
          </p:nvCxnSpPr>
          <p:spPr>
            <a:xfrm flipH="1" rot="10800000">
              <a:off x="5405169" y="2295503"/>
              <a:ext cx="900" cy="170700"/>
            </a:xfrm>
            <a:prstGeom prst="straightConnector1">
              <a:avLst/>
            </a:prstGeom>
            <a:noFill/>
            <a:ln cap="flat" cmpd="sng" w="9525">
              <a:solidFill>
                <a:srgbClr val="A5A5A5"/>
              </a:solidFill>
              <a:prstDash val="solid"/>
              <a:miter lim="800000"/>
              <a:headEnd len="sm" w="sm" type="none"/>
              <a:tailEnd len="sm" w="sm" type="none"/>
            </a:ln>
          </p:spPr>
        </p:cxnSp>
        <p:cxnSp>
          <p:nvCxnSpPr>
            <p:cNvPr id="1405" name="Google Shape;1405;p77"/>
            <p:cNvCxnSpPr>
              <a:stCxn id="1396" idx="0"/>
              <a:endCxn id="1394" idx="3"/>
            </p:cNvCxnSpPr>
            <p:nvPr/>
          </p:nvCxnSpPr>
          <p:spPr>
            <a:xfrm rot="10800000">
              <a:off x="5496445" y="2205113"/>
              <a:ext cx="246300" cy="99900"/>
            </a:xfrm>
            <a:prstGeom prst="straightConnector1">
              <a:avLst/>
            </a:prstGeom>
            <a:noFill/>
            <a:ln cap="flat" cmpd="sng" w="9525">
              <a:solidFill>
                <a:srgbClr val="A5A5A5"/>
              </a:solidFill>
              <a:prstDash val="solid"/>
              <a:miter lim="800000"/>
              <a:headEnd len="sm" w="sm" type="none"/>
              <a:tailEnd len="sm" w="sm" type="none"/>
            </a:ln>
          </p:spPr>
        </p:cxnSp>
      </p:grpSp>
      <p:grpSp>
        <p:nvGrpSpPr>
          <p:cNvPr id="1406" name="Google Shape;1406;p77"/>
          <p:cNvGrpSpPr/>
          <p:nvPr/>
        </p:nvGrpSpPr>
        <p:grpSpPr>
          <a:xfrm>
            <a:off x="7125001" y="1902914"/>
            <a:ext cx="1705332" cy="863418"/>
            <a:chOff x="6751320" y="1893570"/>
            <a:chExt cx="1705332" cy="863418"/>
          </a:xfrm>
        </p:grpSpPr>
        <p:sp>
          <p:nvSpPr>
            <p:cNvPr id="1407" name="Google Shape;1407;p77"/>
            <p:cNvSpPr/>
            <p:nvPr/>
          </p:nvSpPr>
          <p:spPr>
            <a:xfrm>
              <a:off x="6865301"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8" name="Google Shape;1408;p77"/>
            <p:cNvSpPr/>
            <p:nvPr/>
          </p:nvSpPr>
          <p:spPr>
            <a:xfrm>
              <a:off x="7108183"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9" name="Google Shape;1409;p77"/>
            <p:cNvSpPr/>
            <p:nvPr/>
          </p:nvSpPr>
          <p:spPr>
            <a:xfrm>
              <a:off x="6865301" y="2383612"/>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0" name="Google Shape;1410;p77"/>
            <p:cNvSpPr/>
            <p:nvPr/>
          </p:nvSpPr>
          <p:spPr>
            <a:xfrm>
              <a:off x="7108183" y="2383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1" name="Google Shape;1411;p77"/>
            <p:cNvSpPr/>
            <p:nvPr/>
          </p:nvSpPr>
          <p:spPr>
            <a:xfrm>
              <a:off x="7403302" y="210684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2" name="Google Shape;1412;p77"/>
            <p:cNvSpPr/>
            <p:nvPr/>
          </p:nvSpPr>
          <p:spPr>
            <a:xfrm>
              <a:off x="7632147" y="2106840"/>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3" name="Google Shape;1413;p77"/>
            <p:cNvSpPr/>
            <p:nvPr/>
          </p:nvSpPr>
          <p:spPr>
            <a:xfrm>
              <a:off x="7403302" y="2382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4" name="Google Shape;1414;p77"/>
            <p:cNvSpPr/>
            <p:nvPr/>
          </p:nvSpPr>
          <p:spPr>
            <a:xfrm>
              <a:off x="7924161"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5" name="Google Shape;1415;p77"/>
            <p:cNvSpPr/>
            <p:nvPr/>
          </p:nvSpPr>
          <p:spPr>
            <a:xfrm>
              <a:off x="7924161" y="238960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6" name="Google Shape;1416;p77"/>
            <p:cNvSpPr/>
            <p:nvPr/>
          </p:nvSpPr>
          <p:spPr>
            <a:xfrm>
              <a:off x="8168019" y="238960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17" name="Google Shape;1417;p77"/>
            <p:cNvCxnSpPr/>
            <p:nvPr/>
          </p:nvCxnSpPr>
          <p:spPr>
            <a:xfrm>
              <a:off x="6807200" y="1893570"/>
              <a:ext cx="0" cy="863418"/>
            </a:xfrm>
            <a:prstGeom prst="straightConnector1">
              <a:avLst/>
            </a:prstGeom>
            <a:noFill/>
            <a:ln cap="flat" cmpd="sng" w="9525">
              <a:solidFill>
                <a:srgbClr val="A5A5A5"/>
              </a:solidFill>
              <a:prstDash val="solid"/>
              <a:miter lim="800000"/>
              <a:headEnd len="sm" w="sm" type="none"/>
              <a:tailEnd len="sm" w="sm" type="none"/>
            </a:ln>
          </p:spPr>
        </p:cxnSp>
        <p:grpSp>
          <p:nvGrpSpPr>
            <p:cNvPr id="1418" name="Google Shape;1418;p77"/>
            <p:cNvGrpSpPr/>
            <p:nvPr/>
          </p:nvGrpSpPr>
          <p:grpSpPr>
            <a:xfrm>
              <a:off x="6751320" y="2027202"/>
              <a:ext cx="1705332" cy="637122"/>
              <a:chOff x="6751320" y="2027202"/>
              <a:chExt cx="2156460" cy="637122"/>
            </a:xfrm>
          </p:grpSpPr>
          <p:cxnSp>
            <p:nvCxnSpPr>
              <p:cNvPr id="1419" name="Google Shape;1419;p77"/>
              <p:cNvCxnSpPr/>
              <p:nvPr/>
            </p:nvCxnSpPr>
            <p:spPr>
              <a:xfrm>
                <a:off x="6751320" y="2027202"/>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420" name="Google Shape;1420;p77"/>
              <p:cNvCxnSpPr/>
              <p:nvPr/>
            </p:nvCxnSpPr>
            <p:spPr>
              <a:xfrm>
                <a:off x="6751320" y="2664324"/>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421" name="Google Shape;1421;p77"/>
              <p:cNvCxnSpPr/>
              <p:nvPr/>
            </p:nvCxnSpPr>
            <p:spPr>
              <a:xfrm>
                <a:off x="6751320" y="2331965"/>
                <a:ext cx="2156460" cy="0"/>
              </a:xfrm>
              <a:prstGeom prst="straightConnector1">
                <a:avLst/>
              </a:prstGeom>
              <a:noFill/>
              <a:ln cap="flat" cmpd="sng" w="9525">
                <a:solidFill>
                  <a:srgbClr val="A5A5A5"/>
                </a:solidFill>
                <a:prstDash val="solid"/>
                <a:miter lim="800000"/>
                <a:headEnd len="sm" w="sm" type="none"/>
                <a:tailEnd len="sm" w="sm" type="none"/>
              </a:ln>
            </p:spPr>
          </p:cxnSp>
        </p:grpSp>
        <p:cxnSp>
          <p:nvCxnSpPr>
            <p:cNvPr id="1422" name="Google Shape;1422;p77"/>
            <p:cNvCxnSpPr/>
            <p:nvPr/>
          </p:nvCxnSpPr>
          <p:spPr>
            <a:xfrm>
              <a:off x="73406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423" name="Google Shape;1423;p77"/>
            <p:cNvCxnSpPr/>
            <p:nvPr/>
          </p:nvCxnSpPr>
          <p:spPr>
            <a:xfrm>
              <a:off x="78613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424" name="Google Shape;1424;p77"/>
            <p:cNvCxnSpPr/>
            <p:nvPr/>
          </p:nvCxnSpPr>
          <p:spPr>
            <a:xfrm>
              <a:off x="8410762" y="1893570"/>
              <a:ext cx="0" cy="863418"/>
            </a:xfrm>
            <a:prstGeom prst="straightConnector1">
              <a:avLst/>
            </a:prstGeom>
            <a:noFill/>
            <a:ln cap="flat" cmpd="sng" w="9525">
              <a:solidFill>
                <a:srgbClr val="A5A5A5"/>
              </a:solidFill>
              <a:prstDash val="solid"/>
              <a:miter lim="800000"/>
              <a:headEnd len="sm" w="sm" type="none"/>
              <a:tailEnd len="sm" w="sm" type="none"/>
            </a:ln>
          </p:spPr>
        </p:cxnSp>
      </p:grpSp>
      <p:grpSp>
        <p:nvGrpSpPr>
          <p:cNvPr id="1425" name="Google Shape;1425;p77"/>
          <p:cNvGrpSpPr/>
          <p:nvPr/>
        </p:nvGrpSpPr>
        <p:grpSpPr>
          <a:xfrm>
            <a:off x="1217690" y="1994885"/>
            <a:ext cx="1282063" cy="863190"/>
            <a:chOff x="919117" y="1982291"/>
            <a:chExt cx="1282063" cy="863190"/>
          </a:xfrm>
        </p:grpSpPr>
        <p:sp>
          <p:nvSpPr>
            <p:cNvPr id="1426" name="Google Shape;1426;p77"/>
            <p:cNvSpPr/>
            <p:nvPr/>
          </p:nvSpPr>
          <p:spPr>
            <a:xfrm>
              <a:off x="919117" y="198845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7" name="Google Shape;1427;p77"/>
            <p:cNvSpPr/>
            <p:nvPr/>
          </p:nvSpPr>
          <p:spPr>
            <a:xfrm>
              <a:off x="1089298" y="2202455"/>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8" name="Google Shape;1428;p77"/>
            <p:cNvSpPr/>
            <p:nvPr/>
          </p:nvSpPr>
          <p:spPr>
            <a:xfrm>
              <a:off x="1446167" y="242660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9" name="Google Shape;1429;p77"/>
            <p:cNvSpPr/>
            <p:nvPr/>
          </p:nvSpPr>
          <p:spPr>
            <a:xfrm>
              <a:off x="1361938" y="264736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0" name="Google Shape;1430;p77"/>
            <p:cNvSpPr/>
            <p:nvPr/>
          </p:nvSpPr>
          <p:spPr>
            <a:xfrm>
              <a:off x="1595574" y="266432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1" name="Google Shape;1431;p77"/>
            <p:cNvSpPr/>
            <p:nvPr/>
          </p:nvSpPr>
          <p:spPr>
            <a:xfrm>
              <a:off x="1764754" y="19822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2" name="Google Shape;1432;p77"/>
            <p:cNvSpPr/>
            <p:nvPr/>
          </p:nvSpPr>
          <p:spPr>
            <a:xfrm>
              <a:off x="2020023" y="22415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3" name="Google Shape;1433;p77"/>
            <p:cNvSpPr/>
            <p:nvPr/>
          </p:nvSpPr>
          <p:spPr>
            <a:xfrm>
              <a:off x="1989360" y="201563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4" name="Google Shape;1434;p77"/>
            <p:cNvSpPr/>
            <p:nvPr/>
          </p:nvSpPr>
          <p:spPr>
            <a:xfrm>
              <a:off x="1808203" y="220245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5" name="Google Shape;1435;p77"/>
            <p:cNvSpPr/>
            <p:nvPr/>
          </p:nvSpPr>
          <p:spPr>
            <a:xfrm>
              <a:off x="1157617" y="19910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grpSp>
        <p:nvGrpSpPr>
          <p:cNvPr id="1436" name="Google Shape;1436;p77"/>
          <p:cNvGrpSpPr/>
          <p:nvPr/>
        </p:nvGrpSpPr>
        <p:grpSpPr>
          <a:xfrm>
            <a:off x="1041537" y="3953634"/>
            <a:ext cx="1533332" cy="1183264"/>
            <a:chOff x="1010065" y="4563292"/>
            <a:chExt cx="1533332" cy="1183264"/>
          </a:xfrm>
        </p:grpSpPr>
        <p:sp>
          <p:nvSpPr>
            <p:cNvPr id="1437" name="Google Shape;1437;p77"/>
            <p:cNvSpPr/>
            <p:nvPr/>
          </p:nvSpPr>
          <p:spPr>
            <a:xfrm>
              <a:off x="1262291" y="5180358"/>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8" name="Google Shape;1438;p77"/>
            <p:cNvSpPr/>
            <p:nvPr/>
          </p:nvSpPr>
          <p:spPr>
            <a:xfrm>
              <a:off x="1471199" y="4869026"/>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9" name="Google Shape;1439;p77"/>
            <p:cNvSpPr/>
            <p:nvPr/>
          </p:nvSpPr>
          <p:spPr>
            <a:xfrm>
              <a:off x="1709739" y="527093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0" name="Google Shape;1440;p77"/>
            <p:cNvSpPr/>
            <p:nvPr/>
          </p:nvSpPr>
          <p:spPr>
            <a:xfrm>
              <a:off x="2048309" y="482630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1" name="Google Shape;1441;p77"/>
            <p:cNvSpPr/>
            <p:nvPr/>
          </p:nvSpPr>
          <p:spPr>
            <a:xfrm>
              <a:off x="2201180" y="5116632"/>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42" name="Google Shape;1442;p77"/>
            <p:cNvCxnSpPr/>
            <p:nvPr/>
          </p:nvCxnSpPr>
          <p:spPr>
            <a:xfrm>
              <a:off x="1010065" y="5641638"/>
              <a:ext cx="1533332" cy="0"/>
            </a:xfrm>
            <a:prstGeom prst="straightConnector1">
              <a:avLst/>
            </a:prstGeom>
            <a:noFill/>
            <a:ln cap="flat" cmpd="sng" w="9525">
              <a:solidFill>
                <a:srgbClr val="7F7F7F"/>
              </a:solidFill>
              <a:prstDash val="solid"/>
              <a:miter lim="800000"/>
              <a:headEnd len="sm" w="sm" type="none"/>
              <a:tailEnd len="med" w="med" type="stealth"/>
            </a:ln>
          </p:spPr>
        </p:cxnSp>
        <p:cxnSp>
          <p:nvCxnSpPr>
            <p:cNvPr id="1443" name="Google Shape;1443;p77"/>
            <p:cNvCxnSpPr/>
            <p:nvPr/>
          </p:nvCxnSpPr>
          <p:spPr>
            <a:xfrm rot="10800000">
              <a:off x="1109584" y="4563292"/>
              <a:ext cx="0" cy="1183264"/>
            </a:xfrm>
            <a:prstGeom prst="straightConnector1">
              <a:avLst/>
            </a:prstGeom>
            <a:noFill/>
            <a:ln cap="flat" cmpd="sng" w="9525">
              <a:solidFill>
                <a:srgbClr val="7F7F7F"/>
              </a:solidFill>
              <a:prstDash val="solid"/>
              <a:miter lim="800000"/>
              <a:headEnd len="sm" w="sm" type="none"/>
              <a:tailEnd len="med" w="med" type="stealth"/>
            </a:ln>
          </p:spPr>
        </p:cxnSp>
      </p:grpSp>
      <p:grpSp>
        <p:nvGrpSpPr>
          <p:cNvPr id="1444" name="Google Shape;1444;p77"/>
          <p:cNvGrpSpPr/>
          <p:nvPr/>
        </p:nvGrpSpPr>
        <p:grpSpPr>
          <a:xfrm>
            <a:off x="4228443" y="4102262"/>
            <a:ext cx="1442362" cy="1062680"/>
            <a:chOff x="3845827" y="4530763"/>
            <a:chExt cx="1442362" cy="1062680"/>
          </a:xfrm>
        </p:grpSpPr>
        <p:sp>
          <p:nvSpPr>
            <p:cNvPr id="1445" name="Google Shape;1445;p77"/>
            <p:cNvSpPr/>
            <p:nvPr/>
          </p:nvSpPr>
          <p:spPr>
            <a:xfrm>
              <a:off x="4315009" y="4818788"/>
              <a:ext cx="486631" cy="48663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6" name="Google Shape;1446;p77"/>
            <p:cNvSpPr/>
            <p:nvPr/>
          </p:nvSpPr>
          <p:spPr>
            <a:xfrm>
              <a:off x="4026984" y="4530763"/>
              <a:ext cx="1062680" cy="106268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7" name="Google Shape;1447;p77"/>
            <p:cNvSpPr/>
            <p:nvPr/>
          </p:nvSpPr>
          <p:spPr>
            <a:xfrm>
              <a:off x="4470983" y="4973767"/>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8" name="Google Shape;1448;p77"/>
            <p:cNvSpPr/>
            <p:nvPr/>
          </p:nvSpPr>
          <p:spPr>
            <a:xfrm>
              <a:off x="4272815" y="528186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9" name="Google Shape;1449;p77"/>
            <p:cNvSpPr/>
            <p:nvPr/>
          </p:nvSpPr>
          <p:spPr>
            <a:xfrm>
              <a:off x="4781217" y="51123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0" name="Google Shape;1450;p77"/>
            <p:cNvSpPr/>
            <p:nvPr/>
          </p:nvSpPr>
          <p:spPr>
            <a:xfrm>
              <a:off x="4225500" y="4688752"/>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1" name="Google Shape;1451;p77"/>
            <p:cNvSpPr/>
            <p:nvPr/>
          </p:nvSpPr>
          <p:spPr>
            <a:xfrm>
              <a:off x="5107032" y="460520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2" name="Google Shape;1452;p77"/>
            <p:cNvSpPr/>
            <p:nvPr/>
          </p:nvSpPr>
          <p:spPr>
            <a:xfrm>
              <a:off x="3845827" y="526827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grpSp>
        <p:nvGrpSpPr>
          <p:cNvPr id="1453" name="Google Shape;1453;p77"/>
          <p:cNvGrpSpPr/>
          <p:nvPr/>
        </p:nvGrpSpPr>
        <p:grpSpPr>
          <a:xfrm>
            <a:off x="7182662" y="3783844"/>
            <a:ext cx="1558161" cy="1573711"/>
            <a:chOff x="6865301" y="3870960"/>
            <a:chExt cx="1558161" cy="1573711"/>
          </a:xfrm>
        </p:grpSpPr>
        <p:pic>
          <p:nvPicPr>
            <p:cNvPr id="1454" name="Google Shape;1454;p77"/>
            <p:cNvPicPr preferRelativeResize="0"/>
            <p:nvPr/>
          </p:nvPicPr>
          <p:blipFill rotWithShape="1">
            <a:blip r:embed="rId3">
              <a:alphaModFix/>
            </a:blip>
            <a:srcRect b="5593" l="0" r="0" t="0"/>
            <a:stretch/>
          </p:blipFill>
          <p:spPr>
            <a:xfrm>
              <a:off x="6865301" y="3870960"/>
              <a:ext cx="1558161" cy="1573711"/>
            </a:xfrm>
            <a:prstGeom prst="rect">
              <a:avLst/>
            </a:prstGeom>
            <a:noFill/>
            <a:ln>
              <a:noFill/>
            </a:ln>
          </p:spPr>
        </p:pic>
        <p:sp>
          <p:nvSpPr>
            <p:cNvPr id="1455" name="Google Shape;1455;p77"/>
            <p:cNvSpPr/>
            <p:nvPr/>
          </p:nvSpPr>
          <p:spPr>
            <a:xfrm>
              <a:off x="7105316" y="415410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6" name="Google Shape;1456;p77"/>
            <p:cNvSpPr/>
            <p:nvPr/>
          </p:nvSpPr>
          <p:spPr>
            <a:xfrm>
              <a:off x="6883155" y="4472713"/>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7" name="Google Shape;1457;p77"/>
            <p:cNvSpPr/>
            <p:nvPr/>
          </p:nvSpPr>
          <p:spPr>
            <a:xfrm>
              <a:off x="7781193" y="4063528"/>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8" name="Google Shape;1458;p77"/>
            <p:cNvSpPr/>
            <p:nvPr/>
          </p:nvSpPr>
          <p:spPr>
            <a:xfrm>
              <a:off x="7644381" y="5044427"/>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9" name="Google Shape;1459;p77"/>
            <p:cNvSpPr/>
            <p:nvPr/>
          </p:nvSpPr>
          <p:spPr>
            <a:xfrm>
              <a:off x="7962350" y="4597298"/>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60" name="Google Shape;1460;p77"/>
            <p:cNvSpPr/>
            <p:nvPr/>
          </p:nvSpPr>
          <p:spPr>
            <a:xfrm>
              <a:off x="7440158" y="497376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sp>
        <p:nvSpPr>
          <p:cNvPr id="1461" name="Google Shape;1461;p77"/>
          <p:cNvSpPr txBox="1"/>
          <p:nvPr/>
        </p:nvSpPr>
        <p:spPr>
          <a:xfrm>
            <a:off x="1075002"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Cụm và Cọc</a:t>
            </a:r>
            <a:endParaRPr sz="1300">
              <a:solidFill>
                <a:srgbClr val="262626"/>
              </a:solidFill>
              <a:latin typeface="Arial"/>
              <a:ea typeface="Arial"/>
              <a:cs typeface="Arial"/>
              <a:sym typeface="Arial"/>
            </a:endParaRPr>
          </a:p>
        </p:txBody>
      </p:sp>
      <p:sp>
        <p:nvSpPr>
          <p:cNvPr id="1462" name="Google Shape;1462;p77"/>
          <p:cNvSpPr txBox="1"/>
          <p:nvPr/>
        </p:nvSpPr>
        <p:spPr>
          <a:xfrm>
            <a:off x="4159969"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Liên kết</a:t>
            </a:r>
            <a:endParaRPr sz="1300">
              <a:solidFill>
                <a:srgbClr val="262626"/>
              </a:solidFill>
              <a:latin typeface="Arial"/>
              <a:ea typeface="Arial"/>
              <a:cs typeface="Arial"/>
              <a:sym typeface="Arial"/>
            </a:endParaRPr>
          </a:p>
        </p:txBody>
      </p:sp>
      <p:sp>
        <p:nvSpPr>
          <p:cNvPr id="1463" name="Google Shape;1463;p77"/>
          <p:cNvSpPr txBox="1"/>
          <p:nvPr/>
        </p:nvSpPr>
        <p:spPr>
          <a:xfrm>
            <a:off x="7211001"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Mạng lưới</a:t>
            </a:r>
            <a:endParaRPr sz="1300">
              <a:solidFill>
                <a:srgbClr val="262626"/>
              </a:solidFill>
              <a:latin typeface="Arial"/>
              <a:ea typeface="Arial"/>
              <a:cs typeface="Arial"/>
              <a:sym typeface="Arial"/>
            </a:endParaRPr>
          </a:p>
        </p:txBody>
      </p:sp>
      <p:sp>
        <p:nvSpPr>
          <p:cNvPr id="1464" name="Google Shape;1464;p77"/>
          <p:cNvSpPr txBox="1"/>
          <p:nvPr/>
        </p:nvSpPr>
        <p:spPr>
          <a:xfrm>
            <a:off x="1075002"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Trục</a:t>
            </a:r>
            <a:endParaRPr sz="1300">
              <a:solidFill>
                <a:srgbClr val="262626"/>
              </a:solidFill>
              <a:latin typeface="Arial"/>
              <a:ea typeface="Arial"/>
              <a:cs typeface="Arial"/>
              <a:sym typeface="Arial"/>
            </a:endParaRPr>
          </a:p>
        </p:txBody>
      </p:sp>
      <p:sp>
        <p:nvSpPr>
          <p:cNvPr id="1465" name="Google Shape;1465;p77"/>
          <p:cNvSpPr txBox="1"/>
          <p:nvPr/>
        </p:nvSpPr>
        <p:spPr>
          <a:xfrm>
            <a:off x="3965194" y="5363980"/>
            <a:ext cx="20325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Vòng kết nối và Mục tiêu</a:t>
            </a:r>
            <a:endParaRPr sz="1300">
              <a:solidFill>
                <a:srgbClr val="262626"/>
              </a:solidFill>
              <a:latin typeface="Arial"/>
              <a:ea typeface="Arial"/>
              <a:cs typeface="Arial"/>
              <a:sym typeface="Arial"/>
            </a:endParaRPr>
          </a:p>
        </p:txBody>
      </p:sp>
      <p:sp>
        <p:nvSpPr>
          <p:cNvPr id="1466" name="Google Shape;1466;p77"/>
          <p:cNvSpPr txBox="1"/>
          <p:nvPr/>
        </p:nvSpPr>
        <p:spPr>
          <a:xfrm>
            <a:off x="7180881"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Phép ẩn dụ</a:t>
            </a:r>
            <a:endParaRPr sz="1300">
              <a:solidFill>
                <a:srgbClr val="262626"/>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7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73" name="Google Shape;1473;p7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Ý nghĩa</a:t>
            </a:r>
            <a:endParaRPr sz="3199">
              <a:solidFill>
                <a:srgbClr val="0C0C0C"/>
              </a:solidFill>
            </a:endParaRPr>
          </a:p>
        </p:txBody>
      </p:sp>
      <p:sp>
        <p:nvSpPr>
          <p:cNvPr id="1474" name="Google Shape;1474;p7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75" name="Google Shape;1475;p7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76" name="Google Shape;1476;p78"/>
          <p:cNvSpPr/>
          <p:nvPr/>
        </p:nvSpPr>
        <p:spPr>
          <a:xfrm>
            <a:off x="712560" y="2595551"/>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Trải nghiệm mapping là một phương pháp phát triển trải nghiệm thụ hưởng lý tưởng. Khi bạn áp dụng giải pháp cho vấn đề, nó sẽ lên kế hoạch cho tất cả các yếu tố cần thiết để mang lại trải nghiệm lý tưởng nhất . Thông qua mapping, bạn có thể biết giải pháp mang lại lợi ích gì cho ai, khi nào, như thế nào.</a:t>
            </a:r>
            <a:endParaRPr b="0" i="0" sz="1300" u="none" cap="none" strike="noStrike">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trải nghiệm mapping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nhớ rằng chủ đề của Trải nghiệm mapping là Persona. Hãy suy nghĩ về kinh nghiệm từ quan điểm của người thụ hưởng.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Tất cả các giải pháp không giống như một điều kỳ diệu xảy ra ngay lập tức. Chúng bao gồm kinh nghiệm và chuỗi khoảnh khắc. Thông qua Bản đồ trải nghiệm, hãy kiểm tra lại một lần nữa xem bạn có thiết kế giải pháp hay không sau khi nắm bắt đúng thời điểm, địa điểm và con người cho giải pháp.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7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83" name="Google Shape;1483;p7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484" name="Google Shape;1484;p7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85" name="Google Shape;1485;p7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86" name="Google Shape;1486;p79"/>
          <p:cNvSpPr/>
          <p:nvPr/>
        </p:nvSpPr>
        <p:spPr>
          <a:xfrm>
            <a:off x="712560" y="2595551"/>
            <a:ext cx="8628470" cy="336675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Trải nghiệm Mapping How-to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Quyết định toàn bộ bối cảnh của tình huống có vấn đề và suy nghĩ xem thứ tự nào và những điểm tiếp xúc nào được liên kết với nhau.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Đặt các hành động được mong đợi tại mỗi điểm tiếp xúc.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Để xây dựng mối quan hệ và nâng cao hiểu biết, hãy hình dung các điểm tiếp xúc và diễn biến, đồng thời giải thích chúng trong một câu chuyện.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Sau khi nhìn vào bức tranh toàn cảnh, hãy hình dung xem vấn đề hiện tại có thể diễn ra như thế nào nếu ý tưởng đã chọn trở thành giải pháp thực tế.</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có thực sự là giải pháp cần thiết cho người thụ hưởng?</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phận áp dụng giải pháp có phải là điểm tiếp xúc phù hợp nhất cho giải pháp không?</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pháp hoạt động, những gì phải được thực hiện trước và sau giải pháp?</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5) Tìm cách có thể bổ sung cho giải pháp.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91" name="Google Shape;191;p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Đường dẫn dữ liệu lớn: Vai trò của kỹ thuật dữ liệu</a:t>
            </a:r>
            <a:endParaRPr>
              <a:latin typeface="Arial"/>
              <a:ea typeface="Arial"/>
              <a:cs typeface="Arial"/>
              <a:sym typeface="Arial"/>
            </a:endParaRPr>
          </a:p>
        </p:txBody>
      </p:sp>
      <p:sp>
        <p:nvSpPr>
          <p:cNvPr id="192" name="Google Shape;192;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93" name="Google Shape;193;p8"/>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phân tích</a:t>
            </a:r>
            <a:endParaRPr/>
          </a:p>
          <a:p>
            <a:pPr indent="-182563" lvl="1" marL="360363" rtl="0" algn="l">
              <a:lnSpc>
                <a:spcPct val="138461"/>
              </a:lnSpc>
              <a:spcBef>
                <a:spcPts val="500"/>
              </a:spcBef>
              <a:spcAft>
                <a:spcPts val="0"/>
              </a:spcAft>
              <a:buClr>
                <a:srgbClr val="262626"/>
              </a:buClr>
              <a:buSzPts val="1040"/>
              <a:buChar char="•"/>
            </a:pPr>
            <a:r>
              <a:rPr lang="en-US"/>
              <a:t>Sau khi dữ liệu đã được tinh chỉnh hoàn toàn để phân tích, nhà khoa học dữ liệu có thể tạo Báo cáo và trực quan hóa nghiệp vụ thông minh</a:t>
            </a:r>
            <a:endParaRPr/>
          </a:p>
          <a:p>
            <a:pPr indent="-182563" lvl="1" marL="360363" rtl="0" algn="l">
              <a:lnSpc>
                <a:spcPct val="138461"/>
              </a:lnSpc>
              <a:spcBef>
                <a:spcPts val="500"/>
              </a:spcBef>
              <a:spcAft>
                <a:spcPts val="0"/>
              </a:spcAft>
              <a:buClr>
                <a:srgbClr val="262626"/>
              </a:buClr>
              <a:buSzPts val="1040"/>
              <a:buChar char="•"/>
            </a:pPr>
            <a:r>
              <a:rPr lang="en-US"/>
              <a:t>Tạo mô hình bằng trí tuệ nhân tạo</a:t>
            </a:r>
            <a:endParaRPr/>
          </a:p>
        </p:txBody>
      </p:sp>
      <p:pic>
        <p:nvPicPr>
          <p:cNvPr id="194" name="Google Shape;194;p8"/>
          <p:cNvPicPr preferRelativeResize="0"/>
          <p:nvPr/>
        </p:nvPicPr>
        <p:blipFill rotWithShape="1">
          <a:blip r:embed="rId3">
            <a:alphaModFix/>
          </a:blip>
          <a:srcRect b="0" l="0" r="0" t="0"/>
          <a:stretch/>
        </p:blipFill>
        <p:spPr>
          <a:xfrm>
            <a:off x="966286" y="3637743"/>
            <a:ext cx="8071300" cy="263550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8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93" name="Google Shape;1493;p8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494" name="Google Shape;1494;p8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95" name="Google Shape;1495;p8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96" name="Google Shape;1496;p80"/>
          <p:cNvSpPr/>
          <p:nvPr/>
        </p:nvSpPr>
        <p:spPr>
          <a:xfrm>
            <a:off x="712560" y="2595550"/>
            <a:ext cx="8628470"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cách thể hiện có thể khác nhau tùy theo điểm tiếp xúc cần tập trung vào.”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Hành trình cảm xúc</a:t>
            </a:r>
            <a:endParaRPr b="0" i="0" sz="1300" u="none" cap="none" strike="noStrike">
              <a:solidFill>
                <a:srgbClr val="262626"/>
              </a:solidFill>
              <a:latin typeface="Arial"/>
              <a:ea typeface="Arial"/>
              <a:cs typeface="Arial"/>
              <a:sym typeface="Arial"/>
            </a:endParaRPr>
          </a:p>
        </p:txBody>
      </p:sp>
      <p:grpSp>
        <p:nvGrpSpPr>
          <p:cNvPr id="1497" name="Google Shape;1497;p80"/>
          <p:cNvGrpSpPr/>
          <p:nvPr/>
        </p:nvGrpSpPr>
        <p:grpSpPr>
          <a:xfrm>
            <a:off x="4138512" y="3037688"/>
            <a:ext cx="4570535" cy="2969771"/>
            <a:chOff x="2336092" y="3206663"/>
            <a:chExt cx="4572000" cy="2970723"/>
          </a:xfrm>
        </p:grpSpPr>
        <p:sp>
          <p:nvSpPr>
            <p:cNvPr id="1498" name="Google Shape;1498;p80"/>
            <p:cNvSpPr/>
            <p:nvPr/>
          </p:nvSpPr>
          <p:spPr>
            <a:xfrm>
              <a:off x="2336092" y="3206663"/>
              <a:ext cx="4572000" cy="2970723"/>
            </a:xfrm>
            <a:prstGeom prst="rect">
              <a:avLst/>
            </a:prstGeom>
            <a:blipFill rotWithShape="1">
              <a:blip r:embed="rId3">
                <a:alphaModFix/>
              </a:blip>
              <a:stretch>
                <a:fillRect b="-141774" l="-16761" r="-16459" t="-4559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499" name="Google Shape;1499;p80"/>
            <p:cNvSpPr txBox="1"/>
            <p:nvPr/>
          </p:nvSpPr>
          <p:spPr>
            <a:xfrm>
              <a:off x="3110976" y="5941630"/>
              <a:ext cx="258167"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Anxiety</a:t>
              </a:r>
              <a:endParaRPr sz="600">
                <a:solidFill>
                  <a:schemeClr val="dk1"/>
                </a:solidFill>
                <a:latin typeface="Arial"/>
                <a:ea typeface="Arial"/>
                <a:cs typeface="Arial"/>
                <a:sym typeface="Arial"/>
              </a:endParaRPr>
            </a:p>
          </p:txBody>
        </p:sp>
        <p:sp>
          <p:nvSpPr>
            <p:cNvPr id="1500" name="Google Shape;1500;p80"/>
            <p:cNvSpPr txBox="1"/>
            <p:nvPr/>
          </p:nvSpPr>
          <p:spPr>
            <a:xfrm>
              <a:off x="3814238" y="5941630"/>
              <a:ext cx="205250"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Chaos</a:t>
              </a:r>
              <a:endParaRPr sz="600">
                <a:solidFill>
                  <a:schemeClr val="dk1"/>
                </a:solidFill>
                <a:latin typeface="Arial"/>
                <a:ea typeface="Arial"/>
                <a:cs typeface="Arial"/>
                <a:sym typeface="Arial"/>
              </a:endParaRPr>
            </a:p>
          </p:txBody>
        </p:sp>
        <p:sp>
          <p:nvSpPr>
            <p:cNvPr id="1501" name="Google Shape;1501;p80"/>
            <p:cNvSpPr txBox="1"/>
            <p:nvPr/>
          </p:nvSpPr>
          <p:spPr>
            <a:xfrm>
              <a:off x="4527025" y="5941630"/>
              <a:ext cx="303065"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Irritation</a:t>
              </a:r>
              <a:endParaRPr sz="600">
                <a:solidFill>
                  <a:schemeClr val="dk1"/>
                </a:solidFill>
                <a:latin typeface="Arial"/>
                <a:ea typeface="Arial"/>
                <a:cs typeface="Arial"/>
                <a:sym typeface="Arial"/>
              </a:endParaRPr>
            </a:p>
          </p:txBody>
        </p:sp>
        <p:sp>
          <p:nvSpPr>
            <p:cNvPr id="1502" name="Google Shape;1502;p80"/>
            <p:cNvSpPr txBox="1"/>
            <p:nvPr/>
          </p:nvSpPr>
          <p:spPr>
            <a:xfrm>
              <a:off x="5226408" y="5941630"/>
              <a:ext cx="493883"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Physical strain</a:t>
              </a:r>
              <a:endParaRPr sz="600">
                <a:solidFill>
                  <a:schemeClr val="dk1"/>
                </a:solidFill>
                <a:latin typeface="Arial"/>
                <a:ea typeface="Arial"/>
                <a:cs typeface="Arial"/>
                <a:sym typeface="Arial"/>
              </a:endParaRPr>
            </a:p>
          </p:txBody>
        </p:sp>
        <p:sp>
          <p:nvSpPr>
            <p:cNvPr id="1503" name="Google Shape;1503;p80"/>
            <p:cNvSpPr txBox="1"/>
            <p:nvPr/>
          </p:nvSpPr>
          <p:spPr>
            <a:xfrm>
              <a:off x="5949088" y="5941630"/>
              <a:ext cx="215300" cy="92333"/>
            </a:xfrm>
            <a:prstGeom prst="rect">
              <a:avLst/>
            </a:pr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Relief</a:t>
              </a:r>
              <a:endParaRPr sz="600">
                <a:solidFill>
                  <a:schemeClr val="dk1"/>
                </a:solidFill>
                <a:latin typeface="Arial"/>
                <a:ea typeface="Arial"/>
                <a:cs typeface="Arial"/>
                <a:sym typeface="Arial"/>
              </a:endParaRPr>
            </a:p>
          </p:txBody>
        </p:sp>
        <p:sp>
          <p:nvSpPr>
            <p:cNvPr id="1504" name="Google Shape;1504;p80"/>
            <p:cNvSpPr txBox="1"/>
            <p:nvPr/>
          </p:nvSpPr>
          <p:spPr>
            <a:xfrm>
              <a:off x="2763691" y="3328381"/>
              <a:ext cx="3716803" cy="184666"/>
            </a:xfrm>
            <a:prstGeom prst="rect">
              <a:avLst/>
            </a:pr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Emotional Journey of Patients Treated in Hospital</a:t>
              </a:r>
              <a:endParaRPr sz="1200">
                <a:solidFill>
                  <a:schemeClr val="dk1"/>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8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11" name="Google Shape;1511;p8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12" name="Google Shape;1512;p8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13" name="Google Shape;1513;p8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14" name="Google Shape;1514;p81"/>
          <p:cNvSpPr/>
          <p:nvPr/>
        </p:nvSpPr>
        <p:spPr>
          <a:xfrm>
            <a:off x="712560" y="2600629"/>
            <a:ext cx="8628470"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Tạo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cách để cải thiện giải pháp thông qua quá trình thêm, thay đổi và xóa mọi thứ đến mức hài lòng theo đánh giá sử dụng thực tế.</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không chỉ giúp đưa ra giải pháp tối ưu thông qua việc thử và bổ sung lặp đi lặp lại mà còn giúp xem xét quan điểm của người thụ hưởng, vì vậy nó cũng giúp ích rất nhiều cho việc suy nghĩ.</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để tạo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Tạo mẫu là điểm khởi đầu hiện thực hóa những ý tưởng chỉ tồn tại trong đầu. Thực hiện và thất bại, làm lại và cải thiện nó, sau đó hoàn thành giải pháp tốt nhất. Không phải mọi ý tưởng đều có thể hoàn hảo ngay từ đầu. Đừng sợ thất bại. 'Bắt đầu' và 'Lặp lại'.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Cải thiện giải pháp thông qua lặp lại. Bạn phải phản ánh chính xác hơn nhu cầu của người thụ hưởng trong mọi khoảng thời gian.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8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21" name="Google Shape;1521;p8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22" name="Google Shape;1522;p8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23" name="Google Shape;1523;p8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24" name="Google Shape;1524;p82"/>
          <p:cNvSpPr/>
          <p:nvPr/>
        </p:nvSpPr>
        <p:spPr>
          <a:xfrm>
            <a:off x="712560" y="2595550"/>
            <a:ext cx="8628470" cy="15508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Sản phẩm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sản phẩm, cách chắc chắn nhất là thử nhiều dạng khác nhau và bổ sung chúng một cách nhanh chóng.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kiểm tra các chức năng khác nhau, vị trí của nút thao tác và sự tiện lợi về mặt công thái học, nên tạo một biểu mẫu bằng các vật liệu đơn giản như giấy, đất sét, xốp và bảng acryl. Để thực hiện một số thiết kế nhất định, hãy thử thiết kế với Chương trình tạo mô hình 3D.</a:t>
            </a:r>
            <a:endParaRPr b="0" i="0" sz="1300" u="none" cap="none" strike="noStrike">
              <a:solidFill>
                <a:srgbClr val="262626"/>
              </a:solidFill>
              <a:latin typeface="Arial"/>
              <a:ea typeface="Arial"/>
              <a:cs typeface="Arial"/>
              <a:sym typeface="Arial"/>
            </a:endParaRPr>
          </a:p>
        </p:txBody>
      </p:sp>
      <p:sp>
        <p:nvSpPr>
          <p:cNvPr id="1525" name="Google Shape;1525;p82"/>
          <p:cNvSpPr/>
          <p:nvPr/>
        </p:nvSpPr>
        <p:spPr>
          <a:xfrm>
            <a:off x="584824" y="4096243"/>
            <a:ext cx="8756206" cy="2083502"/>
          </a:xfrm>
          <a:prstGeom prst="rect">
            <a:avLst/>
          </a:prstGeom>
          <a:blipFill rotWithShape="1">
            <a:blip r:embed="rId3">
              <a:alphaModFix/>
            </a:blip>
            <a:stretch>
              <a:fillRect b="-446240" l="-7607" r="-7341" t="-178082"/>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8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32" name="Google Shape;1532;p8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33" name="Google Shape;1533;p8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34" name="Google Shape;1534;p8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35" name="Google Shape;1535;p83"/>
          <p:cNvSpPr/>
          <p:nvPr/>
        </p:nvSpPr>
        <p:spPr>
          <a:xfrm>
            <a:off x="712560" y="2595551"/>
            <a:ext cx="8628470" cy="296664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Giao diện người dùng (để tham khảo)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mọi thứ được số hóa, nhiều dịch vụ giúp tạo các ứng dụng và trang web dành cho thiết bị di động sẽ ra mắt. Tham khảo trang web bên dưới và cố gắng tạo một wireframe và kiến trúc.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Tài liệu tham khảo</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https://webdesignledger.com/18-great-examples-of-sketched-ui-wireframes-and-mockups/</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Flinto (</a:t>
            </a:r>
            <a:r>
              <a:rPr b="0" i="0" lang="en-US" sz="1300" u="sng" cap="none" strike="noStrike">
                <a:solidFill>
                  <a:srgbClr val="262626"/>
                </a:solidFill>
                <a:latin typeface="Arial"/>
                <a:ea typeface="Arial"/>
                <a:cs typeface="Arial"/>
                <a:sym typeface="Arial"/>
                <a:hlinkClick r:id="rId4">
                  <a:extLst>
                    <a:ext uri="{A12FA001-AC4F-418D-AE19-62706E023703}">
                      <ahyp:hlinkClr val="tx"/>
                    </a:ext>
                  </a:extLst>
                </a:hlinkClick>
              </a:rPr>
              <a:t>https://flinto.com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Balsamiq (</a:t>
            </a:r>
            <a:r>
              <a:rPr b="0" i="0" lang="en-US" sz="1300" u="sng" cap="none" strike="noStrike">
                <a:solidFill>
                  <a:srgbClr val="262626"/>
                </a:solidFill>
                <a:latin typeface="Arial"/>
                <a:ea typeface="Arial"/>
                <a:cs typeface="Arial"/>
                <a:sym typeface="Arial"/>
                <a:hlinkClick r:id="rId5">
                  <a:extLst>
                    <a:ext uri="{A12FA001-AC4F-418D-AE19-62706E023703}">
                      <ahyp:hlinkClr val="tx"/>
                    </a:ext>
                  </a:extLst>
                </a:hlinkClick>
              </a:rPr>
              <a:t>https://balsamiq.com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Video giới thiệu Balsamiq (</a:t>
            </a:r>
            <a:r>
              <a:rPr b="0" i="0" lang="en-US" sz="1300" u="sng" cap="none" strike="noStrike">
                <a:solidFill>
                  <a:srgbClr val="262626"/>
                </a:solidFill>
                <a:latin typeface="Arial"/>
                <a:ea typeface="Arial"/>
                <a:cs typeface="Arial"/>
                <a:sym typeface="Arial"/>
                <a:hlinkClick r:id="rId6">
                  <a:extLst>
                    <a:ext uri="{A12FA001-AC4F-418D-AE19-62706E023703}">
                      <ahyp:hlinkClr val="tx"/>
                    </a:ext>
                  </a:extLst>
                </a:hlinkClick>
              </a:rPr>
              <a:t>https://www.youtube.com/watch?v=zLysy3IPfFI</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Giấy nguyên mẫu làm trang chủ(</a:t>
            </a:r>
            <a:r>
              <a:rPr b="0" i="0" lang="en-US" sz="1300" u="sng" cap="none" strike="noStrike">
                <a:solidFill>
                  <a:srgbClr val="262626"/>
                </a:solidFill>
                <a:latin typeface="Arial"/>
                <a:ea typeface="Arial"/>
                <a:cs typeface="Arial"/>
                <a:sym typeface="Arial"/>
                <a:hlinkClick r:id="rId7">
                  <a:extLst>
                    <a:ext uri="{A12FA001-AC4F-418D-AE19-62706E023703}">
                      <ahyp:hlinkClr val="tx"/>
                    </a:ext>
                  </a:extLst>
                </a:hlinkClick>
              </a:rPr>
              <a:t>https://www.youtube.com/watch?v=ppnRQD06ggY#t=228</a:t>
            </a:r>
            <a:r>
              <a:rPr b="0" i="0" lang="en-US" sz="1300" u="none" cap="none" strike="noStrike">
                <a:solidFill>
                  <a:srgbClr val="262626"/>
                </a:solidFill>
                <a:latin typeface="Arial"/>
                <a:ea typeface="Arial"/>
                <a:cs typeface="Arial"/>
                <a:sym typeface="Arial"/>
              </a:rPr>
              <a:t>)</a:t>
            </a:r>
            <a:endParaRPr/>
          </a:p>
          <a:p>
            <a:pPr indent="0" lvl="1" marL="457200"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8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42" name="Google Shape;1542;p8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43" name="Google Shape;1543;p8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44" name="Google Shape;1544;p8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45" name="Google Shape;1545;p84"/>
          <p:cNvSpPr/>
          <p:nvPr/>
        </p:nvSpPr>
        <p:spPr>
          <a:xfrm>
            <a:off x="712560" y="2595550"/>
            <a:ext cx="8628470"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Tài nguyên nghiên cứu nói chung rất hữu ích để thu thập thông tin bạn cần, nhưng rất khó để hiển thị bối cảnh đầy đủ hoặc kể câu chuyện. Các kịch bản là một cách để bù đắp cho điều này và cung cấp một bức tranh thực tế về vấn đề, đồng thời tạo ra một tình huống dự kiến để truyền đạt rõ ràng hiệu quả khi giải pháp được áp dụng. Cụ thể, giải pháp dịch vụ khó có dạng hoặc nền tảng vật lý, chẳng hạn như sản phẩm hoặc giao diện người dùng, vì vậy bạn có thể thử cách dịch vụ tiến hành hoặc tương tác với người thụ hưởng thông qua các tình huống.</a:t>
            </a:r>
            <a:endParaRPr b="0" i="0" sz="1300" u="none" cap="none" strike="noStrike">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Thiết kế toàn bộ câu chuyện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Nhớ lại chuỗi khoảnh khắc mà người thụ hưởng của bạn gặp phải vấn đề với giải pháp. Các bối cảnh nên được tổ chức theo một cách có cấu trúc xung quanh sự khác biệt, bao gồm cả cách giải quyết các vấn đề hiện tại và những người hưởng lợi sẽ được hưởng lợi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8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52" name="Google Shape;1552;p8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53" name="Google Shape;1553;p8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54" name="Google Shape;1554;p8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55" name="Google Shape;1555;p85"/>
          <p:cNvSpPr/>
          <p:nvPr/>
        </p:nvSpPr>
        <p:spPr>
          <a:xfrm>
            <a:off x="712560" y="2595551"/>
            <a:ext cx="8628470" cy="245881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Quyết định cách thể hiện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suy nghĩ về cách bạn có thể kể câu chuyện một cách hiệu quả. Nếu cần thiết, nó có thể được thể hiện bằng nhiều cách khác nhau, chẳng hạn như bảng khái niệm hoặc video.</a:t>
            </a:r>
            <a:endParaRPr/>
          </a:p>
          <a:p>
            <a:pPr indent="-99958" lvl="2" marL="1096634"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Tinh chỉnh giải pháp của bạn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suy nghĩ về những gì bạn cần cho mỗi bước để chạy dịch vụ. Hãy suy nghĩ về những hướng dẫn cần thiết cho những người thụ hưởng sử dụng dịch vụ và nếu có bất kỳ giao thức nào để các nhà cung cấp dịch vụ tuân theo.</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8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62" name="Google Shape;1562;p8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63" name="Google Shape;1563;p8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64" name="Google Shape;1564;p8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Tạo mẫu</a:t>
            </a:r>
            <a:endParaRPr sz="1400">
              <a:solidFill>
                <a:srgbClr val="262626"/>
              </a:solidFill>
              <a:latin typeface="Arial"/>
              <a:ea typeface="Arial"/>
              <a:cs typeface="Arial"/>
              <a:sym typeface="Arial"/>
            </a:endParaRPr>
          </a:p>
        </p:txBody>
      </p:sp>
      <p:sp>
        <p:nvSpPr>
          <p:cNvPr id="1565" name="Google Shape;1565;p86"/>
          <p:cNvSpPr/>
          <p:nvPr/>
        </p:nvSpPr>
        <p:spPr>
          <a:xfrm>
            <a:off x="1502310" y="3627335"/>
            <a:ext cx="6898205" cy="2419352"/>
          </a:xfrm>
          <a:prstGeom prst="rect">
            <a:avLst/>
          </a:prstGeom>
          <a:blipFill rotWithShape="1">
            <a:blip r:embed="rId3">
              <a:alphaModFix/>
            </a:blip>
            <a:stretch>
              <a:fillRect b="-125859" l="-7107" r="-7001" t="-231743"/>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566" name="Google Shape;1566;p86"/>
          <p:cNvSpPr/>
          <p:nvPr/>
        </p:nvSpPr>
        <p:spPr>
          <a:xfrm>
            <a:off x="712560" y="2595551"/>
            <a:ext cx="8628470" cy="8481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Bảng khái niệm là phương pháp được sử dụng phổ biến nhất, cho phép bạn trình bày những gì xảy ra khi một giải pháp được áp dụng, từng bước một, theo những thay đổi về hành động hoặc vị trí.</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8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73" name="Google Shape;1573;p8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574" name="Google Shape;1574;p8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75" name="Google Shape;1575;p8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#5: Kiểm tra</a:t>
            </a:r>
            <a:endParaRPr sz="1400">
              <a:solidFill>
                <a:srgbClr val="262626"/>
              </a:solidFill>
              <a:latin typeface="Arial"/>
              <a:ea typeface="Arial"/>
              <a:cs typeface="Arial"/>
              <a:sym typeface="Arial"/>
            </a:endParaRPr>
          </a:p>
        </p:txBody>
      </p:sp>
      <p:grpSp>
        <p:nvGrpSpPr>
          <p:cNvPr id="1576" name="Google Shape;1576;p87"/>
          <p:cNvGrpSpPr/>
          <p:nvPr/>
        </p:nvGrpSpPr>
        <p:grpSpPr>
          <a:xfrm>
            <a:off x="2442422" y="2564058"/>
            <a:ext cx="5323201" cy="1675275"/>
            <a:chOff x="2441617" y="2563781"/>
            <a:chExt cx="5324908" cy="1675812"/>
          </a:xfrm>
        </p:grpSpPr>
        <p:sp>
          <p:nvSpPr>
            <p:cNvPr id="1577" name="Google Shape;1577;p87"/>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78" name="Google Shape;1578;p87"/>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579" name="Google Shape;1579;p87"/>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0" name="Google Shape;1580;p87"/>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581" name="Google Shape;1581;p87"/>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2" name="Google Shape;1582;p87"/>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583" name="Google Shape;1583;p87"/>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4" name="Google Shape;1584;p87"/>
            <p:cNvSpPr/>
            <p:nvPr/>
          </p:nvSpPr>
          <p:spPr>
            <a:xfrm>
              <a:off x="663614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585" name="Google Shape;1585;p87"/>
            <p:cNvSpPr txBox="1"/>
            <p:nvPr/>
          </p:nvSpPr>
          <p:spPr>
            <a:xfrm>
              <a:off x="667670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Kiểm tra</a:t>
              </a:r>
              <a:endParaRPr sz="1400">
                <a:solidFill>
                  <a:srgbClr val="FFFFFF"/>
                </a:solidFill>
                <a:latin typeface="Arial"/>
                <a:ea typeface="Arial"/>
                <a:cs typeface="Arial"/>
                <a:sym typeface="Arial"/>
              </a:endParaRPr>
            </a:p>
          </p:txBody>
        </p:sp>
      </p:grpSp>
      <p:sp>
        <p:nvSpPr>
          <p:cNvPr id="1586" name="Google Shape;1586;p87"/>
          <p:cNvSpPr/>
          <p:nvPr/>
        </p:nvSpPr>
        <p:spPr>
          <a:xfrm>
            <a:off x="712560" y="4700124"/>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nguyên mẫu trong một kịch bản thực tế.</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chỉ trích. Tránh phòng thủ.</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ra những thiếu sót và cải thiện!</a:t>
            </a:r>
            <a:endParaRPr/>
          </a:p>
        </p:txBody>
      </p:sp>
      <p:sp>
        <p:nvSpPr>
          <p:cNvPr id="1587" name="Google Shape;1587;p87"/>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8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94" name="Google Shape;1594;p8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595" name="Google Shape;1595;p8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96" name="Google Shape;1596;p8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Định nghĩa:</a:t>
            </a:r>
            <a:endParaRPr sz="1400">
              <a:solidFill>
                <a:srgbClr val="262626"/>
              </a:solidFill>
              <a:latin typeface="Arial"/>
              <a:ea typeface="Arial"/>
              <a:cs typeface="Arial"/>
              <a:sym typeface="Arial"/>
            </a:endParaRPr>
          </a:p>
        </p:txBody>
      </p:sp>
      <p:sp>
        <p:nvSpPr>
          <p:cNvPr id="1597" name="Google Shape;1597;p88"/>
          <p:cNvSpPr/>
          <p:nvPr/>
        </p:nvSpPr>
        <p:spPr>
          <a:xfrm>
            <a:off x="712560" y="2616808"/>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Kiểm tra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ta dễ hiểu nhầm bài kiểm tra là cửa ngõ quyết định thành bại.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kiểm tra là giai đoạn cuối cùng để hoàn thành giải pháp. Nó kiểm tra giải pháp nguyên mẫu trong tình huống thực tế của vấn đề và tìm ra chỗ để cải thiện và bổ sung cho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áp dụng giải pháp cho đối tượng thụ hưởng, bạn có thể kiểm tra xem đó có phải là giải pháp cần thiết hay không.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8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04" name="Google Shape;1604;p8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05" name="Google Shape;1605;p8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06" name="Google Shape;1606;p8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a:p>
        </p:txBody>
      </p:sp>
      <p:sp>
        <p:nvSpPr>
          <p:cNvPr id="1607" name="Google Shape;1607;p89"/>
          <p:cNvSpPr/>
          <p:nvPr/>
        </p:nvSpPr>
        <p:spPr>
          <a:xfrm>
            <a:off x="712560" y="2616808"/>
            <a:ext cx="8630057"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Ở ĐÂU : Tìm địa điểm và môi trường để áp dụng giải pháp.</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sẽ kiểm tra nó ở đâu?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đã nhận được sự cho phép từ người quản lý cơ sở?</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AI : Tìm người thụ hưởng giống như Persona đã nêu trước đó.</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giải pháp dựa trên Persona, như chính nó, đại diện cho một cái gì đó. Hiệu quả của giải pháp càng rõ rệt khi đối tượng của phép thử là người thụ hưởng trong tình huống. Tìm người thụ hưởng có thể tham gia vào những thứ đã được viết trong Persona như tuổi tác, công việc, nhóm xã hội, hoàn cảnh xã hội, vật phẩm thiết yếu, v.v. Ngay cả khi đó là cùng một Persona, bạn nên kiểm tra khoảng 5 người để không nghiêng đối với ý kiến của một người.</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Những người tham gia thử nghiệm là ai? Họ có phải là những người tham gia dựa trên Persona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Họ có bao nhiêu người?</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201" name="Google Shape;201;p9"/>
          <p:cNvSpPr txBox="1"/>
          <p:nvPr>
            <p:ph idx="2" type="body"/>
          </p:nvPr>
        </p:nvSpPr>
        <p:spPr>
          <a:xfrm>
            <a:off x="535872" y="1523052"/>
            <a:ext cx="846098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Độ chính xác của thuật toán và Khối lượng dữ liệu</a:t>
            </a:r>
            <a:endParaRPr>
              <a:latin typeface="Arial"/>
              <a:ea typeface="Arial"/>
              <a:cs typeface="Arial"/>
              <a:sym typeface="Arial"/>
            </a:endParaRPr>
          </a:p>
        </p:txBody>
      </p:sp>
      <p:sp>
        <p:nvSpPr>
          <p:cNvPr id="202" name="Google Shape;202;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03" name="Google Shape;203;p9"/>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Better Together: Large Monolingual, Bilingual and Multimodal Corpora in  Natural Language Processing Fall, 2011 Shane Bergsma Johns Hopkins  University. - ppt download" id="204" name="Google Shape;204;p9"/>
          <p:cNvPicPr preferRelativeResize="0"/>
          <p:nvPr/>
        </p:nvPicPr>
        <p:blipFill rotWithShape="1">
          <a:blip r:embed="rId3">
            <a:alphaModFix/>
          </a:blip>
          <a:srcRect b="0" l="0" r="0" t="0"/>
          <a:stretch/>
        </p:blipFill>
        <p:spPr>
          <a:xfrm>
            <a:off x="4593215" y="2253262"/>
            <a:ext cx="4956042" cy="3717032"/>
          </a:xfrm>
          <a:prstGeom prst="rect">
            <a:avLst/>
          </a:prstGeom>
          <a:noFill/>
          <a:ln>
            <a:noFill/>
          </a:ln>
        </p:spPr>
      </p:pic>
      <p:sp>
        <p:nvSpPr>
          <p:cNvPr id="205" name="Google Shape;205;p9"/>
          <p:cNvSpPr/>
          <p:nvPr/>
        </p:nvSpPr>
        <p:spPr>
          <a:xfrm>
            <a:off x="535872" y="2541582"/>
            <a:ext cx="3985392" cy="3140392"/>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1F45BC"/>
                </a:solidFill>
                <a:latin typeface="Arial"/>
                <a:ea typeface="Arial"/>
                <a:cs typeface="Arial"/>
                <a:sym typeface="Arial"/>
              </a:rPr>
              <a:t>Điều quan trọng không phải là thuật toán mà là lượng dữ liệu. Nhiều dữ liệu chiến thắng các thuật toán tốt hơn.</a:t>
            </a:r>
            <a:endParaRPr/>
          </a:p>
          <a:p>
            <a:pPr indent="0" lvl="0" marL="0" marR="0" rtl="0" algn="ctr">
              <a:spcBef>
                <a:spcPts val="0"/>
              </a:spcBef>
              <a:spcAft>
                <a:spcPts val="0"/>
              </a:spcAft>
              <a:buNone/>
            </a:pPr>
            <a:r>
              <a:t/>
            </a:r>
            <a:endParaRPr b="0" i="0" sz="2000" u="none" cap="none" strike="noStrike">
              <a:solidFill>
                <a:srgbClr val="1F45BC"/>
              </a:solidFill>
              <a:latin typeface="Arial"/>
              <a:ea typeface="Arial"/>
              <a:cs typeface="Arial"/>
              <a:sym typeface="Arial"/>
            </a:endParaRPr>
          </a:p>
          <a:p>
            <a:pPr indent="0" lvl="0" marL="0" marR="0" rtl="0" algn="ctr">
              <a:spcBef>
                <a:spcPts val="0"/>
              </a:spcBef>
              <a:spcAft>
                <a:spcPts val="0"/>
              </a:spcAft>
              <a:buNone/>
            </a:pPr>
            <a:r>
              <a:rPr b="0" i="0" lang="en-US" sz="2000" u="none" cap="none" strike="noStrike">
                <a:solidFill>
                  <a:srgbClr val="1F45BC"/>
                </a:solidFill>
                <a:latin typeface="Arial"/>
                <a:ea typeface="Arial"/>
                <a:cs typeface="Arial"/>
                <a:sym typeface="Arial"/>
              </a:rPr>
              <a:t>—Banko and Brill, 2001	</a:t>
            </a:r>
            <a:endParaRPr b="0" i="0" sz="2000" u="none" cap="none" strike="noStrike">
              <a:solidFill>
                <a:srgbClr val="1F45BC"/>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9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14" name="Google Shape;1614;p9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15" name="Google Shape;1615;p9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16" name="Google Shape;1616;p9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sz="1400">
              <a:solidFill>
                <a:srgbClr val="262626"/>
              </a:solidFill>
              <a:latin typeface="Arial"/>
              <a:ea typeface="Arial"/>
              <a:cs typeface="Arial"/>
              <a:sym typeface="Arial"/>
            </a:endParaRPr>
          </a:p>
        </p:txBody>
      </p:sp>
      <p:sp>
        <p:nvSpPr>
          <p:cNvPr id="1617" name="Google Shape;1617;p90"/>
          <p:cNvSpPr/>
          <p:nvPr/>
        </p:nvSpPr>
        <p:spPr>
          <a:xfrm>
            <a:off x="712560" y="2616808"/>
            <a:ext cx="8630057" cy="276146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CÁI GÌ : Thiết lập các tiêu chí đánh giá xem xét cả khía cạnh chức năng và cảm xúc.</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đánh giá tính hiệu quả của giải pháp, hãy xem liệu giải pháp đó có giải quyết được vấn đề về mặt chức năng hay đáp ứng những cảm xúc mà bạn cần hay không.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có phải là một tiêu chuẩn đánh giá xem xét cả khía cạnh chức năng và cảm xúc?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tiêu chí có phản ánh những gì bạn muốn giải quyết với giải pháp của chúng tôi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số liệu có thể đo lường tác động trước và sau giải pháp không?</a:t>
            </a:r>
            <a:endParaRPr b="0" i="0" sz="1300" u="none" cap="none" strike="noStrike">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1618" name="Google Shape;1618;p90"/>
          <p:cNvGraphicFramePr/>
          <p:nvPr/>
        </p:nvGraphicFramePr>
        <p:xfrm>
          <a:off x="959409" y="4593240"/>
          <a:ext cx="3000000" cy="3000000"/>
        </p:xfrm>
        <a:graphic>
          <a:graphicData uri="http://schemas.openxmlformats.org/drawingml/2006/table">
            <a:tbl>
              <a:tblPr>
                <a:noFill/>
                <a:tableStyleId>{7E6C5EC3-F5A9-4F4B-9098-69BD5FAD0A1B}</a:tableStyleId>
              </a:tblPr>
              <a:tblGrid>
                <a:gridCol w="3992000"/>
                <a:gridCol w="3992000"/>
              </a:tblGrid>
              <a:tr h="287550">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Hàm</a:t>
                      </a:r>
                      <a:endParaRPr b="0" sz="1400" u="none" cap="none" strike="noStrike">
                        <a:solidFill>
                          <a:schemeClr val="dk1"/>
                        </a:solidFill>
                        <a:latin typeface="Arial"/>
                        <a:ea typeface="Arial"/>
                        <a:cs typeface="Arial"/>
                        <a:sym typeface="Arial"/>
                      </a:endParaRPr>
                    </a:p>
                  </a:txBody>
                  <a:tcPr marT="37125" marB="37125" marR="67500" marL="6750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Cảm xúc</a:t>
                      </a:r>
                      <a:endParaRPr b="0" sz="1400" u="none" cap="none" strike="noStrike">
                        <a:solidFill>
                          <a:schemeClr val="dk1"/>
                        </a:solidFill>
                        <a:latin typeface="Arial"/>
                        <a:ea typeface="Arial"/>
                        <a:cs typeface="Arial"/>
                        <a:sym typeface="Arial"/>
                      </a:endParaRPr>
                    </a:p>
                  </a:txBody>
                  <a:tcPr marT="37125" marB="37125" marR="67500" marL="6750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176275">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tiện lợi như thế nào?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Làm thế nào là nó hiệu quả?</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phải là một hệ thống mà bất cứ ai cũng có thể học dễ dàng?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được thiết kế cho hành vi của người thụ hưởng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Là nó gây ra một vấn đề khác? (Hiệu quả và tiện lợi)</a:t>
                      </a:r>
                      <a:endParaRPr sz="1200" u="none" cap="none" strike="noStrike">
                        <a:latin typeface="Arial"/>
                        <a:ea typeface="Arial"/>
                        <a:cs typeface="Arial"/>
                        <a:sym typeface="Arial"/>
                      </a:endParaRPr>
                    </a:p>
                  </a:txBody>
                  <a:tcPr marT="39675" marB="39675" marR="72125" marL="72125">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Mức độ hài lòng của người thụ hưởng với việc giải quyết vấn đề là gì?</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phù hợp với lối sống của người thụ hưởng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Sự thay đổi này có tác động gì đến cuộc sống của người thụ hưởng?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Liệu nó gây ra một vấn đề khác? (Tình cảm ổn định)</a:t>
                      </a:r>
                      <a:endParaRPr sz="1200" u="none" cap="none" strike="noStrike">
                        <a:latin typeface="Arial"/>
                        <a:ea typeface="Arial"/>
                        <a:cs typeface="Arial"/>
                        <a:sym typeface="Arial"/>
                      </a:endParaRPr>
                    </a:p>
                  </a:txBody>
                  <a:tcPr marT="39675" marB="39675" marR="72125" marL="7212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9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25" name="Google Shape;1625;p9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26" name="Google Shape;1626;p9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27" name="Google Shape;1627;p9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sz="1400">
              <a:solidFill>
                <a:srgbClr val="262626"/>
              </a:solidFill>
              <a:latin typeface="Arial"/>
              <a:ea typeface="Arial"/>
              <a:cs typeface="Arial"/>
              <a:sym typeface="Arial"/>
            </a:endParaRPr>
          </a:p>
        </p:txBody>
      </p:sp>
      <p:sp>
        <p:nvSpPr>
          <p:cNvPr id="1628" name="Google Shape;1628;p91"/>
          <p:cNvSpPr/>
          <p:nvPr/>
        </p:nvSpPr>
        <p:spPr>
          <a:xfrm>
            <a:off x="712560" y="261680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HOW : Lập kế hoạch các phương pháp kiểm tra hiệu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Hãy suy nghĩ về cách kiểm tra giải pháp của bạn. Lập kế hoạch thực tế chẳng hạn như lịch trình, khán giả và địa điểm, cũng như cách bạn sẽ quan sát người thụ hưởng, những gì sẽ được phỏng vấn và bao nhiêu người sẽ có mặt.</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Lịch trình, điểm đến, địa điểm, v.v. đã được xác nhận chưa?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Vai trò giữa các thành viên trong nhóm được phỏng vấn có được xác định rõ ràng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muốn thử nghiệm điều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9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35" name="Google Shape;1635;p9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36" name="Google Shape;1636;p9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37" name="Google Shape;1637;p9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38" name="Google Shape;1638;p92"/>
          <p:cNvSpPr/>
          <p:nvPr/>
        </p:nvSpPr>
        <p:spPr>
          <a:xfrm>
            <a:off x="712560" y="261680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ĐỒNG CẢM : Hãy là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Suy nghĩ về hồ sơ cá nhân bạn đã tạo trước đó, đây là một cách để trải nghiệm tình huống vấn đề trong đó giải pháp được áp dụng trực tiếp như một người thụ hưởng.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Dự đoán hành vi mà người thụ hưởng của bạn sẽ thấy khi trải nghiệm một hệ thống mới mà họ không quen thuộc và xem liệu họ có thể dễ dàng chấp nhận giải pháp hay không và xem liệu có bất kỳ vấn đề nào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 Bạn nên chạy phương pháp này như một phương tiện để kiểm tra giải pháp một lần nữa trước khi bắt đầu thử nghiệm toàn diện đối với người thụ hưởng.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9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45" name="Google Shape;1645;p9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46" name="Google Shape;1646;p9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47" name="Google Shape;1647;p9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48" name="Google Shape;1648;p93"/>
          <p:cNvSpPr/>
          <p:nvPr/>
        </p:nvSpPr>
        <p:spPr>
          <a:xfrm>
            <a:off x="712560" y="261680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QUAN SÁT : Quan sát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Áp dụng giải pháp vào tình huống thực tế và quan sát phản ứng của người thụ hưởng trong cùng điều kiện như bình thường.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Viết ra những gì bạn muốn xem và quan sát trước trang web, như mong đợi, liệu giải pháp có hiệu quả hay không và điều gì xảy ra với hành vi của người thụ hưởng. Đánh giá từng mục để xem những gì và làm thế nào để cải thiện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 Quan sát tính hiệu quả của giải pháp bằng cách quan sát hành vi tự nhiên nhất của người thụ hưởng, giống như cách quan sát mà bạn đã thực hiện trong giai đoạn Khám phá.</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9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55" name="Google Shape;1655;p9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56" name="Google Shape;1656;p9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57" name="Google Shape;1657;p9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58" name="Google Shape;1658;p94"/>
          <p:cNvSpPr/>
          <p:nvPr/>
        </p:nvSpPr>
        <p:spPr>
          <a:xfrm>
            <a:off x="712560" y="2616808"/>
            <a:ext cx="8630057" cy="255627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PHỎNG VẤN : Hỏi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Phỏng vấn người thụ hưởng những gì họ cần biết về giải pháp. Thông thường nhất, người thụ hưởng đầu tiên trải nghiệm môi trường mà giải pháp được áp dụng, sau đó đặt câu hỏi về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Cuộc phỏng vấn hỏi những người thụ hưởng về ý kiến và lời khuyên của họ về những gì họ thích, những gì không thoải mái hoặc không cần thiết và những gì cần được đền bù.</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Tùy thuộc vào loại giải pháp, người thụ hưởng có thể đặt câu hỏi cũng như kinh nghiệm và có thể được phỏng vấn sau một tuần thử nghiệm.</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0000FF"/>
                </a:solidFill>
                <a:latin typeface="Arial"/>
                <a:ea typeface="Arial"/>
                <a:cs typeface="Arial"/>
                <a:sym typeface="Arial"/>
              </a:rPr>
              <a:t>🞺 Khi tiến hành phỏng vấn sau giai đoạn thử nghiệm, bạn phải chọn trước giai đoạn thử nghiệm và đưa ra nhiệm vụ hoặc nhiệm vụ mà người thụ hưởng phải hoàn thành để xác định những gì họ muốn biết trong giai đoạn thử nghiệm.</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9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65" name="Google Shape;1665;p9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66" name="Google Shape;1666;p9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67" name="Google Shape;1667;p9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Sau kiểm tra: Tóm tắt kết quả Kiểm tra</a:t>
            </a:r>
            <a:endParaRPr sz="1400">
              <a:solidFill>
                <a:srgbClr val="262626"/>
              </a:solidFill>
              <a:latin typeface="Arial"/>
              <a:ea typeface="Arial"/>
              <a:cs typeface="Arial"/>
              <a:sym typeface="Arial"/>
            </a:endParaRPr>
          </a:p>
        </p:txBody>
      </p:sp>
      <p:sp>
        <p:nvSpPr>
          <p:cNvPr id="1668" name="Google Shape;1668;p95"/>
          <p:cNvSpPr/>
          <p:nvPr/>
        </p:nvSpPr>
        <p:spPr>
          <a:xfrm>
            <a:off x="712560" y="2616808"/>
            <a:ext cx="8630057" cy="32641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PHẢN ỨNG &amp; KẾT QUẢ Đo lường phản ứng của người thụ hưởng và hiệu quả của giải pháp.</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Xem người thụ hưởng phản hồi như thế nào, giải pháp thực sự giải quyết vấn đề như thế nào, mức độ hài lòng của người thụ hưởng về giải pháp và liệu có bất kỳ vấn đề phát sinh hoặc tác dụng không mong muốn nào trong việc áp dụng giải pháp hay không.</a:t>
            </a:r>
            <a:endParaRPr b="0" i="0" sz="1300" u="none" cap="none" strike="noStrike">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BƯỚC TIẾP THEO : Tìm những phần còn thiếu của giải pháp và tìm cách khắc phục.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Áp dụng giải pháp vào cuộc sống thực và suy nghĩ về cách bạn có thể sửa đổi và bổ sung nó. Hãy tìm ra những việc bạn cần làm để tăng hiệu quả giải quyết vấn đề và hoạch định kế hoạch hành động cụ thể. Và xác thực…</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Kế hoạch kinh doanh mô tả cách thương mại hóa giải pháp của chúng tôi trong tương lai</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đối tác công nghệ và chuyên gia được chọn, những người nghĩ rằng giải pháp của chúng tôi cần gì</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sẽ cần bao nhiêu tiền và bạn sẽ nhận được hỗ trợ như thế nào?</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Biết khi nào thì khả thi và kế hoạch hành động cụ thể cho tương lai là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2009-05-07T01:59:54Z</dcterms:created>
  <dc:creator>SKCC06494\Administrator</dc:creator>
</cp:coreProperties>
</file>